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87" r:id="rId20"/>
    <p:sldId id="285" r:id="rId21"/>
    <p:sldId id="286" r:id="rId22"/>
    <p:sldId id="278" r:id="rId23"/>
    <p:sldId id="283" r:id="rId24"/>
    <p:sldId id="284" r:id="rId25"/>
    <p:sldId id="280" r:id="rId26"/>
    <p:sldId id="281" r:id="rId27"/>
    <p:sldId id="282" r:id="rId28"/>
    <p:sldId id="279" r:id="rId2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542" y="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75129" y="186893"/>
            <a:ext cx="479374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918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194" y="-56896"/>
            <a:ext cx="7959725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84119" y="1658239"/>
            <a:ext cx="5777865" cy="3862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864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1214718" y="512390"/>
            <a:ext cx="8305800" cy="584775"/>
          </a:xfrm>
          <a:prstGeom prst="rect">
            <a:avLst/>
          </a:prstGeom>
          <a:noFill/>
          <a:effectLst>
            <a:outerShdw blurRad="533400" dist="50800" dir="5400000" sx="139000" sy="139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ВАКЦИНАЦИЯ ПРОТИВ ГРИППА - 2021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" y="74502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7305" y="186893"/>
            <a:ext cx="65474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Может </a:t>
            </a:r>
            <a:r>
              <a:rPr dirty="0"/>
              <a:t>ли </a:t>
            </a:r>
            <a:r>
              <a:rPr spc="-5" dirty="0"/>
              <a:t>вакцина </a:t>
            </a:r>
            <a:r>
              <a:rPr spc="-15" dirty="0"/>
              <a:t>вызвать</a:t>
            </a:r>
            <a:r>
              <a:rPr spc="-30" dirty="0"/>
              <a:t> </a:t>
            </a:r>
            <a:r>
              <a:rPr spc="-5" dirty="0"/>
              <a:t>грипп?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6471" y="875538"/>
            <a:ext cx="8262620" cy="2132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4470">
              <a:lnSpc>
                <a:spcPct val="100200"/>
              </a:lnSpc>
              <a:spcBef>
                <a:spcPts val="9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Инъекция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вакцины не 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может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вызвать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грипп,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поскольку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 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ней не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содержится </a:t>
            </a:r>
            <a:r>
              <a:rPr sz="24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живого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вируса. </a:t>
            </a:r>
            <a:r>
              <a:rPr sz="1800" b="1" spc="-5" dirty="0">
                <a:latin typeface="Times New Roman"/>
                <a:cs typeface="Times New Roman"/>
              </a:rPr>
              <a:t>Вакцины </a:t>
            </a:r>
            <a:r>
              <a:rPr sz="1800" b="1" spc="-10" dirty="0">
                <a:latin typeface="Times New Roman"/>
                <a:cs typeface="Times New Roman"/>
              </a:rPr>
              <a:t>против гриппа  используются </a:t>
            </a:r>
            <a:r>
              <a:rPr sz="1800" b="1" spc="-25" dirty="0">
                <a:latin typeface="Times New Roman"/>
                <a:cs typeface="Times New Roman"/>
              </a:rPr>
              <a:t>уже </a:t>
            </a:r>
            <a:r>
              <a:rPr sz="1800" b="1" spc="-15" dirty="0">
                <a:latin typeface="Times New Roman"/>
                <a:cs typeface="Times New Roman"/>
              </a:rPr>
              <a:t>более </a:t>
            </a:r>
            <a:r>
              <a:rPr sz="1800" b="1" dirty="0">
                <a:latin typeface="Times New Roman"/>
                <a:cs typeface="Times New Roman"/>
              </a:rPr>
              <a:t>50 </a:t>
            </a:r>
            <a:r>
              <a:rPr sz="1800" b="1" spc="-40" dirty="0">
                <a:latin typeface="Times New Roman"/>
                <a:cs typeface="Times New Roman"/>
              </a:rPr>
              <a:t>лет, </a:t>
            </a:r>
            <a:r>
              <a:rPr sz="1800" b="1" spc="-5" dirty="0">
                <a:latin typeface="Times New Roman"/>
                <a:cs typeface="Times New Roman"/>
              </a:rPr>
              <a:t>их </a:t>
            </a:r>
            <a:r>
              <a:rPr sz="1800" b="1" spc="-10" dirty="0">
                <a:latin typeface="Times New Roman"/>
                <a:cs typeface="Times New Roman"/>
              </a:rPr>
              <a:t>получают </a:t>
            </a:r>
            <a:r>
              <a:rPr sz="1800" b="1" spc="-5" dirty="0">
                <a:latin typeface="Times New Roman"/>
                <a:cs typeface="Times New Roman"/>
              </a:rPr>
              <a:t>миллионы </a:t>
            </a:r>
            <a:r>
              <a:rPr sz="1800" b="1" spc="-20" dirty="0">
                <a:latin typeface="Times New Roman"/>
                <a:cs typeface="Times New Roman"/>
              </a:rPr>
              <a:t>людей. </a:t>
            </a:r>
            <a:r>
              <a:rPr sz="1800" b="1" spc="-10" dirty="0">
                <a:latin typeface="Times New Roman"/>
                <a:cs typeface="Times New Roman"/>
              </a:rPr>
              <a:t>Каждый </a:t>
            </a:r>
            <a:r>
              <a:rPr sz="1800" b="1" spc="-35" dirty="0">
                <a:latin typeface="Times New Roman"/>
                <a:cs typeface="Times New Roman"/>
              </a:rPr>
              <a:t>год  </a:t>
            </a:r>
            <a:r>
              <a:rPr sz="1800" b="1" spc="-5" dirty="0">
                <a:latin typeface="Times New Roman"/>
                <a:cs typeface="Times New Roman"/>
              </a:rPr>
              <a:t>национальные органы по </a:t>
            </a:r>
            <a:r>
              <a:rPr sz="1800" b="1" spc="-15" dirty="0">
                <a:latin typeface="Times New Roman"/>
                <a:cs typeface="Times New Roman"/>
              </a:rPr>
              <a:t>регулированию </a:t>
            </a:r>
            <a:r>
              <a:rPr sz="1800" b="1" spc="-10" dirty="0">
                <a:latin typeface="Times New Roman"/>
                <a:cs typeface="Times New Roman"/>
              </a:rPr>
              <a:t>лекарственных </a:t>
            </a:r>
            <a:r>
              <a:rPr sz="1800" b="1" spc="-5" dirty="0">
                <a:latin typeface="Times New Roman"/>
                <a:cs typeface="Times New Roman"/>
              </a:rPr>
              <a:t>средств </a:t>
            </a:r>
            <a:r>
              <a:rPr sz="1800" b="1" spc="-20" dirty="0">
                <a:latin typeface="Times New Roman"/>
                <a:cs typeface="Times New Roman"/>
              </a:rPr>
              <a:t>проводят  </a:t>
            </a:r>
            <a:r>
              <a:rPr sz="1800" b="1" spc="-15" dirty="0">
                <a:latin typeface="Times New Roman"/>
                <a:cs typeface="Times New Roman"/>
              </a:rPr>
              <a:t>тщательное </a:t>
            </a:r>
            <a:r>
              <a:rPr sz="1800" b="1" spc="-10" dirty="0">
                <a:latin typeface="Times New Roman"/>
                <a:cs typeface="Times New Roman"/>
              </a:rPr>
              <a:t>изучение </a:t>
            </a:r>
            <a:r>
              <a:rPr sz="1800" b="1" spc="-15" dirty="0">
                <a:latin typeface="Times New Roman"/>
                <a:cs typeface="Times New Roman"/>
              </a:rPr>
              <a:t>новой </a:t>
            </a:r>
            <a:r>
              <a:rPr sz="1800" b="1" spc="-5" dirty="0">
                <a:latin typeface="Times New Roman"/>
                <a:cs typeface="Times New Roman"/>
              </a:rPr>
              <a:t>вакцины, </a:t>
            </a:r>
            <a:r>
              <a:rPr sz="1800" b="1" spc="-10" dirty="0">
                <a:latin typeface="Times New Roman"/>
                <a:cs typeface="Times New Roman"/>
              </a:rPr>
              <a:t>прежде </a:t>
            </a:r>
            <a:r>
              <a:rPr sz="1800" b="1" dirty="0">
                <a:latin typeface="Times New Roman"/>
                <a:cs typeface="Times New Roman"/>
              </a:rPr>
              <a:t>чем </a:t>
            </a:r>
            <a:r>
              <a:rPr sz="1800" b="1" spc="-15" dirty="0">
                <a:latin typeface="Times New Roman"/>
                <a:cs typeface="Times New Roman"/>
              </a:rPr>
              <a:t>выдать </a:t>
            </a:r>
            <a:r>
              <a:rPr sz="1800" b="1" spc="-5" dirty="0">
                <a:latin typeface="Times New Roman"/>
                <a:cs typeface="Times New Roman"/>
              </a:rPr>
              <a:t>на нее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лицензию.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25" dirty="0">
                <a:latin typeface="Times New Roman"/>
                <a:cs typeface="Times New Roman"/>
              </a:rPr>
              <a:t>Также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странах </a:t>
            </a:r>
            <a:r>
              <a:rPr sz="1800" b="1" spc="-10" dirty="0">
                <a:latin typeface="Times New Roman"/>
                <a:cs typeface="Times New Roman"/>
              </a:rPr>
              <a:t>действуют </a:t>
            </a:r>
            <a:r>
              <a:rPr sz="1800" b="1" spc="-5" dirty="0">
                <a:latin typeface="Times New Roman"/>
                <a:cs typeface="Times New Roman"/>
              </a:rPr>
              <a:t>системы </a:t>
            </a:r>
            <a:r>
              <a:rPr sz="1800" b="1" spc="-10" dirty="0">
                <a:latin typeface="Times New Roman"/>
                <a:cs typeface="Times New Roman"/>
              </a:rPr>
              <a:t>мониторинга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исследования </a:t>
            </a:r>
            <a:r>
              <a:rPr sz="1800" b="1" dirty="0">
                <a:latin typeface="Times New Roman"/>
                <a:cs typeface="Times New Roman"/>
              </a:rPr>
              <a:t>всех</a:t>
            </a:r>
            <a:r>
              <a:rPr sz="1800" b="1" spc="1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случаев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возникновения негативных явлений </a:t>
            </a:r>
            <a:r>
              <a:rPr sz="1800" b="1" spc="-5" dirty="0">
                <a:latin typeface="Times New Roman"/>
                <a:cs typeface="Times New Roman"/>
              </a:rPr>
              <a:t>после</a:t>
            </a:r>
            <a:r>
              <a:rPr sz="1800" b="1" spc="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иммунизации.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0600" y="3025453"/>
            <a:ext cx="4942459" cy="3706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576"/>
            <a:ext cx="9095643" cy="6453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Когда </a:t>
            </a:r>
            <a:r>
              <a:rPr dirty="0"/>
              <a:t>и </a:t>
            </a:r>
            <a:r>
              <a:rPr spc="-50" dirty="0"/>
              <a:t>где </a:t>
            </a:r>
            <a:r>
              <a:rPr spc="-20" dirty="0"/>
              <a:t>проводится </a:t>
            </a:r>
            <a:r>
              <a:rPr spc="-5" dirty="0"/>
              <a:t>вакцинация</a:t>
            </a:r>
            <a:r>
              <a:rPr spc="90" dirty="0"/>
              <a:t> </a:t>
            </a:r>
            <a:r>
              <a:rPr dirty="0"/>
              <a:t>в</a:t>
            </a: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lang="ru-RU" spc="-10" dirty="0" err="1" smtClean="0"/>
              <a:t>Яковлевском</a:t>
            </a:r>
            <a:r>
              <a:rPr lang="ru-RU" spc="-10" dirty="0" smtClean="0"/>
              <a:t> городском округе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71411" y="851319"/>
            <a:ext cx="8797290" cy="51956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9090">
              <a:lnSpc>
                <a:spcPct val="100200"/>
              </a:lnSpc>
              <a:spcBef>
                <a:spcPts val="95"/>
              </a:spcBef>
            </a:pP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Кампания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вакцинации </a:t>
            </a:r>
            <a:r>
              <a:rPr sz="24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ежегодно </a:t>
            </a:r>
            <a:r>
              <a:rPr sz="24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стартует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сентябре</a:t>
            </a:r>
            <a:r>
              <a:rPr sz="1800" b="1" spc="-5" dirty="0">
                <a:latin typeface="Times New Roman"/>
                <a:cs typeface="Times New Roman"/>
              </a:rPr>
              <a:t>. </a:t>
            </a:r>
            <a:r>
              <a:rPr sz="1800" b="1" spc="-15" dirty="0">
                <a:latin typeface="Times New Roman"/>
                <a:cs typeface="Times New Roman"/>
              </a:rPr>
              <a:t>Сделать  </a:t>
            </a:r>
            <a:r>
              <a:rPr sz="1800" b="1" spc="-10" dirty="0">
                <a:latin typeface="Times New Roman"/>
                <a:cs typeface="Times New Roman"/>
              </a:rPr>
              <a:t>прививку </a:t>
            </a:r>
            <a:r>
              <a:rPr sz="1800" b="1" spc="-25" dirty="0">
                <a:latin typeface="Times New Roman"/>
                <a:cs typeface="Times New Roman"/>
              </a:rPr>
              <a:t>можно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20" dirty="0">
                <a:latin typeface="Times New Roman"/>
                <a:cs typeface="Times New Roman"/>
              </a:rPr>
              <a:t>позже. </a:t>
            </a:r>
            <a:r>
              <a:rPr sz="1800" b="1" spc="-10" dirty="0">
                <a:latin typeface="Times New Roman"/>
                <a:cs typeface="Times New Roman"/>
              </a:rPr>
              <a:t>Однако </a:t>
            </a:r>
            <a:r>
              <a:rPr sz="1800" b="1" spc="-15" dirty="0">
                <a:latin typeface="Times New Roman"/>
                <a:cs typeface="Times New Roman"/>
              </a:rPr>
              <a:t>нужно </a:t>
            </a:r>
            <a:r>
              <a:rPr sz="1800" b="1" spc="-10" dirty="0">
                <a:latin typeface="Times New Roman"/>
                <a:cs typeface="Times New Roman"/>
              </a:rPr>
              <a:t>учитывать, что привитый </a:t>
            </a:r>
            <a:r>
              <a:rPr sz="1800" b="1" spc="-5" dirty="0">
                <a:latin typeface="Times New Roman"/>
                <a:cs typeface="Times New Roman"/>
              </a:rPr>
              <a:t>штамм не  </a:t>
            </a:r>
            <a:r>
              <a:rPr sz="1800" b="1" spc="-10" dirty="0">
                <a:latin typeface="Times New Roman"/>
                <a:cs typeface="Times New Roman"/>
              </a:rPr>
              <a:t>оказывает </a:t>
            </a:r>
            <a:r>
              <a:rPr sz="1800" b="1" spc="-5" dirty="0">
                <a:latin typeface="Times New Roman"/>
                <a:cs typeface="Times New Roman"/>
              </a:rPr>
              <a:t>немедленно действия на </a:t>
            </a:r>
            <a:r>
              <a:rPr sz="1800" b="1" spc="-20" dirty="0">
                <a:latin typeface="Times New Roman"/>
                <a:cs typeface="Times New Roman"/>
              </a:rPr>
              <a:t>иммунитет. </a:t>
            </a:r>
            <a:r>
              <a:rPr sz="1800" b="1" spc="-10" dirty="0">
                <a:latin typeface="Times New Roman"/>
                <a:cs typeface="Times New Roman"/>
              </a:rPr>
              <a:t>Поэтому обращаться </a:t>
            </a:r>
            <a:r>
              <a:rPr sz="1800" b="1" dirty="0">
                <a:latin typeface="Times New Roman"/>
                <a:cs typeface="Times New Roman"/>
              </a:rPr>
              <a:t>за  </a:t>
            </a:r>
            <a:r>
              <a:rPr sz="1800" b="1" spc="-10" dirty="0">
                <a:latin typeface="Times New Roman"/>
                <a:cs typeface="Times New Roman"/>
              </a:rPr>
              <a:t>прививкой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разгар эпидемии </a:t>
            </a:r>
            <a:r>
              <a:rPr sz="1800" b="1" spc="-10" dirty="0">
                <a:latin typeface="Times New Roman"/>
                <a:cs typeface="Times New Roman"/>
              </a:rPr>
              <a:t>гриппа </a:t>
            </a:r>
            <a:r>
              <a:rPr sz="1800" b="1" spc="-5" dirty="0">
                <a:latin typeface="Times New Roman"/>
                <a:cs typeface="Times New Roman"/>
              </a:rPr>
              <a:t>практически бессмысленно, </a:t>
            </a:r>
            <a:r>
              <a:rPr sz="1800" b="1" dirty="0">
                <a:latin typeface="Times New Roman"/>
                <a:cs typeface="Times New Roman"/>
              </a:rPr>
              <a:t>так </a:t>
            </a:r>
            <a:r>
              <a:rPr sz="1800" b="1" spc="-10" dirty="0">
                <a:latin typeface="Times New Roman"/>
                <a:cs typeface="Times New Roman"/>
              </a:rPr>
              <a:t>как  организм </a:t>
            </a:r>
            <a:r>
              <a:rPr sz="1800" b="1" spc="-20" dirty="0">
                <a:latin typeface="Times New Roman"/>
                <a:cs typeface="Times New Roman"/>
              </a:rPr>
              <a:t>только </a:t>
            </a:r>
            <a:r>
              <a:rPr sz="1800" b="1" spc="-5" dirty="0">
                <a:latin typeface="Times New Roman"/>
                <a:cs typeface="Times New Roman"/>
              </a:rPr>
              <a:t>испытает </a:t>
            </a:r>
            <a:r>
              <a:rPr sz="1800" b="1" spc="-10" dirty="0">
                <a:latin typeface="Times New Roman"/>
                <a:cs typeface="Times New Roman"/>
              </a:rPr>
              <a:t>дополнительные нагрузки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spc="-10" dirty="0">
                <a:latin typeface="Times New Roman"/>
                <a:cs typeface="Times New Roman"/>
              </a:rPr>
              <a:t>искусственно </a:t>
            </a:r>
            <a:r>
              <a:rPr sz="1800" b="1" spc="-15" dirty="0">
                <a:latin typeface="Times New Roman"/>
                <a:cs typeface="Times New Roman"/>
              </a:rPr>
              <a:t>привитого  </a:t>
            </a:r>
            <a:r>
              <a:rPr sz="1800" b="1" spc="-10" dirty="0">
                <a:latin typeface="Times New Roman"/>
                <a:cs typeface="Times New Roman"/>
              </a:rPr>
              <a:t>штамма.</a:t>
            </a:r>
            <a:endParaRPr sz="1800" dirty="0">
              <a:latin typeface="Times New Roman"/>
              <a:cs typeface="Times New Roman"/>
            </a:endParaRPr>
          </a:p>
          <a:p>
            <a:pPr marL="228600" marR="680720">
              <a:lnSpc>
                <a:spcPct val="100000"/>
              </a:lnSpc>
              <a:spcBef>
                <a:spcPts val="969"/>
              </a:spcBef>
            </a:pPr>
            <a:r>
              <a:rPr sz="1800" b="1" spc="-5" dirty="0">
                <a:latin typeface="Times New Roman"/>
                <a:cs typeface="Times New Roman"/>
              </a:rPr>
              <a:t>Вакцинацию </a:t>
            </a:r>
            <a:r>
              <a:rPr sz="1800" b="1" spc="-25" dirty="0">
                <a:latin typeface="Times New Roman"/>
                <a:cs typeface="Times New Roman"/>
              </a:rPr>
              <a:t>можно </a:t>
            </a:r>
            <a:r>
              <a:rPr sz="1800" b="1" spc="-5" dirty="0">
                <a:latin typeface="Times New Roman"/>
                <a:cs typeface="Times New Roman"/>
              </a:rPr>
              <a:t>пройти </a:t>
            </a:r>
            <a:r>
              <a:rPr sz="1800" b="1" spc="-10" dirty="0">
                <a:latin typeface="Times New Roman"/>
                <a:cs typeface="Times New Roman"/>
              </a:rPr>
              <a:t>бесплатно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рамках </a:t>
            </a:r>
            <a:r>
              <a:rPr sz="1800" b="1" spc="-15" dirty="0">
                <a:latin typeface="Times New Roman"/>
                <a:cs typeface="Times New Roman"/>
              </a:rPr>
              <a:t>государственных </a:t>
            </a:r>
            <a:r>
              <a:rPr sz="1800" b="1" spc="-5" dirty="0">
                <a:latin typeface="Times New Roman"/>
                <a:cs typeface="Times New Roman"/>
              </a:rPr>
              <a:t>программ  </a:t>
            </a:r>
            <a:r>
              <a:rPr sz="1800" b="1" spc="-10" dirty="0">
                <a:latin typeface="Times New Roman"/>
                <a:cs typeface="Times New Roman"/>
              </a:rPr>
              <a:t>либо добровольно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5" dirty="0">
                <a:latin typeface="Times New Roman"/>
                <a:cs typeface="Times New Roman"/>
              </a:rPr>
              <a:t>платной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основе.</a:t>
            </a:r>
            <a:endParaRPr sz="1800" dirty="0">
              <a:latin typeface="Times New Roman"/>
              <a:cs typeface="Times New Roman"/>
            </a:endParaRPr>
          </a:p>
          <a:p>
            <a:pPr marL="2598420">
              <a:lnSpc>
                <a:spcPts val="2390"/>
              </a:lnSpc>
            </a:pPr>
            <a:r>
              <a:rPr sz="20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Бесплатные прививки</a:t>
            </a:r>
            <a:r>
              <a:rPr sz="20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делают:</a:t>
            </a:r>
            <a:endParaRPr sz="20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spcBef>
                <a:spcPts val="15"/>
              </a:spcBef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поликлиниках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больницах;</a:t>
            </a:r>
            <a:endParaRPr sz="18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5" dirty="0">
                <a:latin typeface="Times New Roman"/>
                <a:cs typeface="Times New Roman"/>
              </a:rPr>
              <a:t>школах, </a:t>
            </a:r>
            <a:r>
              <a:rPr sz="1800" b="1" spc="-10" dirty="0">
                <a:latin typeface="Times New Roman"/>
                <a:cs typeface="Times New Roman"/>
              </a:rPr>
              <a:t>вузах, </a:t>
            </a:r>
            <a:r>
              <a:rPr sz="1800" b="1" spc="-5" dirty="0">
                <a:latin typeface="Times New Roman"/>
                <a:cs typeface="Times New Roman"/>
              </a:rPr>
              <a:t>иных учебных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заведениях;</a:t>
            </a:r>
            <a:endParaRPr sz="18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передвижных </a:t>
            </a:r>
            <a:r>
              <a:rPr sz="1800" b="1" spc="-5" dirty="0">
                <a:latin typeface="Times New Roman"/>
                <a:cs typeface="Times New Roman"/>
              </a:rPr>
              <a:t>медицинских пунктах на </a:t>
            </a:r>
            <a:r>
              <a:rPr sz="1800" b="1" spc="-10" dirty="0">
                <a:latin typeface="Times New Roman"/>
                <a:cs typeface="Times New Roman"/>
              </a:rPr>
              <a:t>территории населенного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пункта;</a:t>
            </a:r>
            <a:endParaRPr sz="1800" dirty="0">
              <a:latin typeface="Times New Roman"/>
              <a:cs typeface="Times New Roman"/>
            </a:endParaRPr>
          </a:p>
          <a:p>
            <a:pPr marL="743585" indent="-514984">
              <a:lnSpc>
                <a:spcPct val="100000"/>
              </a:lnSpc>
              <a:buFont typeface="Wingdings"/>
              <a:buChar char=""/>
              <a:tabLst>
                <a:tab pos="743585" algn="l"/>
                <a:tab pos="7442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по месту </a:t>
            </a:r>
            <a:r>
              <a:rPr sz="1800" b="1" spc="-15" dirty="0">
                <a:latin typeface="Times New Roman"/>
                <a:cs typeface="Times New Roman"/>
              </a:rPr>
              <a:t>работы, </a:t>
            </a:r>
            <a:r>
              <a:rPr sz="1800" b="1" spc="0" dirty="0">
                <a:latin typeface="Times New Roman"/>
                <a:cs typeface="Times New Roman"/>
              </a:rPr>
              <a:t>если </a:t>
            </a:r>
            <a:r>
              <a:rPr sz="1800" b="1" spc="-20" dirty="0">
                <a:latin typeface="Times New Roman"/>
                <a:cs typeface="Times New Roman"/>
              </a:rPr>
              <a:t>работодатель </a:t>
            </a:r>
            <a:r>
              <a:rPr sz="1800" b="1" spc="-10" dirty="0">
                <a:latin typeface="Times New Roman"/>
                <a:cs typeface="Times New Roman"/>
              </a:rPr>
              <a:t>обратился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5" dirty="0">
                <a:latin typeface="Times New Roman"/>
                <a:cs typeface="Times New Roman"/>
              </a:rPr>
              <a:t>такой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просьбой.</a:t>
            </a:r>
            <a:endParaRPr sz="18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  <a:spcBef>
                <a:spcPts val="1689"/>
              </a:spcBef>
            </a:pP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любой </a:t>
            </a:r>
            <a:r>
              <a:rPr sz="1800" spc="-15" dirty="0">
                <a:latin typeface="Times New Roman"/>
                <a:cs typeface="Times New Roman"/>
              </a:rPr>
              <a:t>поликлинике </a:t>
            </a:r>
            <a:r>
              <a:rPr sz="1800" spc="-10" dirty="0">
                <a:latin typeface="Times New Roman"/>
                <a:cs typeface="Times New Roman"/>
              </a:rPr>
              <a:t>можно сделать прививку </a:t>
            </a:r>
            <a:r>
              <a:rPr sz="1800" spc="0" dirty="0">
                <a:latin typeface="Times New Roman"/>
                <a:cs typeface="Times New Roman"/>
              </a:rPr>
              <a:t>после </a:t>
            </a:r>
            <a:r>
              <a:rPr sz="1800" dirty="0">
                <a:latin typeface="Times New Roman"/>
                <a:cs typeface="Times New Roman"/>
              </a:rPr>
              <a:t>обращения к </a:t>
            </a:r>
            <a:r>
              <a:rPr sz="1800" spc="-15" dirty="0">
                <a:latin typeface="Times New Roman"/>
                <a:cs typeface="Times New Roman"/>
              </a:rPr>
              <a:t>терапевту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или</a:t>
            </a:r>
            <a:endParaRPr sz="1800" dirty="0">
              <a:latin typeface="Times New Roman"/>
              <a:cs typeface="Times New Roman"/>
            </a:endParaRPr>
          </a:p>
          <a:p>
            <a:pPr marL="175260">
              <a:lnSpc>
                <a:spcPts val="2155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дежурному </a:t>
            </a:r>
            <a:r>
              <a:rPr sz="1800" spc="-45" dirty="0">
                <a:latin typeface="Times New Roman"/>
                <a:cs typeface="Times New Roman"/>
              </a:rPr>
              <a:t>врачу. </a:t>
            </a:r>
            <a:r>
              <a:rPr sz="1800" dirty="0" err="1" smtClean="0">
                <a:latin typeface="Times New Roman"/>
                <a:cs typeface="Times New Roman"/>
              </a:rPr>
              <a:t>Детей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прививают </a:t>
            </a:r>
            <a:r>
              <a:rPr sz="1800" spc="-30" dirty="0">
                <a:latin typeface="Times New Roman"/>
                <a:cs typeface="Times New Roman"/>
              </a:rPr>
              <a:t>только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1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письменного</a:t>
            </a:r>
            <a:endParaRPr sz="1800" dirty="0">
              <a:latin typeface="Times New Roman"/>
              <a:cs typeface="Times New Roman"/>
            </a:endParaRPr>
          </a:p>
          <a:p>
            <a:pPr marL="175260" marR="4635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latin typeface="Times New Roman"/>
                <a:cs typeface="Times New Roman"/>
              </a:rPr>
              <a:t>согласия </a:t>
            </a:r>
            <a:r>
              <a:rPr sz="1800" spc="-20" dirty="0">
                <a:latin typeface="Times New Roman"/>
                <a:cs typeface="Times New Roman"/>
              </a:rPr>
              <a:t>законного </a:t>
            </a:r>
            <a:r>
              <a:rPr sz="1800" spc="-5" dirty="0">
                <a:latin typeface="Times New Roman"/>
                <a:cs typeface="Times New Roman"/>
              </a:rPr>
              <a:t>представителя </a:t>
            </a:r>
            <a:r>
              <a:rPr sz="1800" spc="-10" dirty="0">
                <a:latin typeface="Times New Roman"/>
                <a:cs typeface="Times New Roman"/>
              </a:rPr>
              <a:t>(родителя, </a:t>
            </a:r>
            <a:r>
              <a:rPr sz="1800" spc="-5" dirty="0">
                <a:latin typeface="Times New Roman"/>
                <a:cs typeface="Times New Roman"/>
              </a:rPr>
              <a:t>опекуна, </a:t>
            </a:r>
            <a:r>
              <a:rPr sz="1800" spc="-10" dirty="0">
                <a:latin typeface="Times New Roman"/>
                <a:cs typeface="Times New Roman"/>
              </a:rPr>
              <a:t>попечителя). </a:t>
            </a: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spc="-15" dirty="0">
                <a:latin typeface="Times New Roman"/>
                <a:cs typeface="Times New Roman"/>
              </a:rPr>
              <a:t>этого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25" dirty="0">
                <a:latin typeface="Times New Roman"/>
                <a:cs typeface="Times New Roman"/>
              </a:rPr>
              <a:t>школах 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5" dirty="0">
                <a:latin typeface="Times New Roman"/>
                <a:cs typeface="Times New Roman"/>
              </a:rPr>
              <a:t>иных </a:t>
            </a:r>
            <a:r>
              <a:rPr sz="1800" dirty="0">
                <a:latin typeface="Times New Roman"/>
                <a:cs typeface="Times New Roman"/>
              </a:rPr>
              <a:t>учебных </a:t>
            </a:r>
            <a:r>
              <a:rPr sz="1800" spc="-5" dirty="0">
                <a:latin typeface="Times New Roman"/>
                <a:cs typeface="Times New Roman"/>
              </a:rPr>
              <a:t>заведениях заранее собирают </a:t>
            </a:r>
            <a:r>
              <a:rPr sz="1800" dirty="0">
                <a:latin typeface="Times New Roman"/>
                <a:cs typeface="Times New Roman"/>
              </a:rPr>
              <a:t>опросные </a:t>
            </a:r>
            <a:r>
              <a:rPr sz="1800" spc="-15" dirty="0">
                <a:latin typeface="Times New Roman"/>
                <a:cs typeface="Times New Roman"/>
              </a:rPr>
              <a:t>бланки </a:t>
            </a:r>
            <a:r>
              <a:rPr sz="1800" dirty="0">
                <a:latin typeface="Times New Roman"/>
                <a:cs typeface="Times New Roman"/>
              </a:rPr>
              <a:t>с </a:t>
            </a:r>
            <a:r>
              <a:rPr sz="1800" spc="-10" dirty="0">
                <a:latin typeface="Times New Roman"/>
                <a:cs typeface="Times New Roman"/>
              </a:rPr>
              <a:t>согласием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Группы </a:t>
            </a:r>
            <a:r>
              <a:rPr spc="-5" dirty="0"/>
              <a:t>лиц, </a:t>
            </a:r>
            <a:r>
              <a:rPr spc="-10" dirty="0"/>
              <a:t>подлежащие</a:t>
            </a:r>
            <a:r>
              <a:rPr spc="-5" dirty="0"/>
              <a:t> </a:t>
            </a:r>
            <a:r>
              <a:rPr spc="-15" dirty="0"/>
              <a:t>обязательной</a:t>
            </a:r>
          </a:p>
          <a:p>
            <a:pPr marL="381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вакцинации </a:t>
            </a:r>
            <a:r>
              <a:rPr spc="-10" dirty="0"/>
              <a:t>против</a:t>
            </a:r>
            <a:r>
              <a:rPr spc="-5" dirty="0"/>
              <a:t> гриппа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6471" y="885190"/>
            <a:ext cx="8326755" cy="536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9080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Национальным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календарем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профилактических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прививок 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определены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группы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лиц, </a:t>
            </a:r>
            <a:r>
              <a:rPr sz="24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подлежащие </a:t>
            </a:r>
            <a:r>
              <a:rPr sz="24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обязательной 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вакцинации </a:t>
            </a:r>
            <a:r>
              <a:rPr sz="24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против</a:t>
            </a:r>
            <a:r>
              <a:rPr sz="2400" b="1" spc="6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гриппа:</a:t>
            </a:r>
            <a:endParaRPr sz="24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2180"/>
              </a:spcBef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дети </a:t>
            </a:r>
            <a:r>
              <a:rPr sz="2000" b="1" dirty="0">
                <a:latin typeface="Times New Roman"/>
                <a:cs typeface="Times New Roman"/>
              </a:rPr>
              <a:t>с 6 месяцев;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dirty="0">
                <a:latin typeface="Times New Roman"/>
                <a:cs typeface="Times New Roman"/>
              </a:rPr>
              <a:t>учащиеся 1 – </a:t>
            </a:r>
            <a:r>
              <a:rPr sz="2000" b="1" spc="-50" dirty="0">
                <a:latin typeface="Times New Roman"/>
                <a:cs typeface="Times New Roman"/>
              </a:rPr>
              <a:t>11 </a:t>
            </a:r>
            <a:r>
              <a:rPr sz="2000" b="1" spc="-10" dirty="0">
                <a:latin typeface="Times New Roman"/>
                <a:cs typeface="Times New Roman"/>
              </a:rPr>
              <a:t>классов;</a:t>
            </a:r>
            <a:endParaRPr sz="20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  <a:tab pos="697865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обучающиеся </a:t>
            </a:r>
            <a:r>
              <a:rPr sz="2000" b="1" dirty="0">
                <a:latin typeface="Times New Roman"/>
                <a:cs typeface="Times New Roman"/>
              </a:rPr>
              <a:t>в профессиональных </a:t>
            </a:r>
            <a:r>
              <a:rPr sz="2000" b="1" spc="-10" dirty="0">
                <a:latin typeface="Times New Roman"/>
                <a:cs typeface="Times New Roman"/>
              </a:rPr>
              <a:t>образовательных </a:t>
            </a:r>
            <a:r>
              <a:rPr sz="2000" b="1" dirty="0">
                <a:latin typeface="Times New Roman"/>
                <a:cs typeface="Times New Roman"/>
              </a:rPr>
              <a:t>организациях  и		учреждениях </a:t>
            </a:r>
            <a:r>
              <a:rPr sz="2000" b="1" spc="-10" dirty="0">
                <a:latin typeface="Times New Roman"/>
                <a:cs typeface="Times New Roman"/>
              </a:rPr>
              <a:t>высшего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образования;</a:t>
            </a:r>
            <a:endParaRPr sz="2000" dirty="0">
              <a:latin typeface="Times New Roman"/>
              <a:cs typeface="Times New Roman"/>
            </a:endParaRPr>
          </a:p>
          <a:p>
            <a:pPr marL="299085" marR="63944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взрослые граждане, работающие по </a:t>
            </a:r>
            <a:r>
              <a:rPr sz="2000" b="1" spc="-10" dirty="0">
                <a:latin typeface="Times New Roman"/>
                <a:cs typeface="Times New Roman"/>
              </a:rPr>
              <a:t>отдельным </a:t>
            </a:r>
            <a:r>
              <a:rPr sz="2000" b="1" spc="-5" dirty="0">
                <a:latin typeface="Times New Roman"/>
                <a:cs typeface="Times New Roman"/>
              </a:rPr>
              <a:t>профессиям </a:t>
            </a:r>
            <a:r>
              <a:rPr sz="2000" b="1" dirty="0">
                <a:latin typeface="Times New Roman"/>
                <a:cs typeface="Times New Roman"/>
              </a:rPr>
              <a:t>и  </a:t>
            </a:r>
            <a:r>
              <a:rPr sz="2000" b="1" spc="-10" dirty="0">
                <a:latin typeface="Times New Roman"/>
                <a:cs typeface="Times New Roman"/>
              </a:rPr>
              <a:t>должностям (работники </a:t>
            </a:r>
            <a:r>
              <a:rPr sz="2000" b="1" spc="-5" dirty="0">
                <a:latin typeface="Times New Roman"/>
                <a:cs typeface="Times New Roman"/>
              </a:rPr>
              <a:t>медицинских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образовательных  </a:t>
            </a:r>
            <a:r>
              <a:rPr sz="2000" b="1" spc="-5" dirty="0">
                <a:latin typeface="Times New Roman"/>
                <a:cs typeface="Times New Roman"/>
              </a:rPr>
              <a:t>организаций, транспорта, </a:t>
            </a:r>
            <a:r>
              <a:rPr sz="2000" b="1" spc="-10" dirty="0">
                <a:latin typeface="Times New Roman"/>
                <a:cs typeface="Times New Roman"/>
              </a:rPr>
              <a:t>коммунальной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сферы);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беременные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женщины;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лица </a:t>
            </a:r>
            <a:r>
              <a:rPr sz="2000" b="1" dirty="0">
                <a:latin typeface="Times New Roman"/>
                <a:cs typeface="Times New Roman"/>
              </a:rPr>
              <a:t>старше 60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лет;</a:t>
            </a:r>
            <a:endParaRPr sz="2000" dirty="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лица, </a:t>
            </a:r>
            <a:r>
              <a:rPr sz="2000" b="1" spc="-10" dirty="0">
                <a:latin typeface="Times New Roman"/>
                <a:cs typeface="Times New Roman"/>
              </a:rPr>
              <a:t>подлежащие </a:t>
            </a:r>
            <a:r>
              <a:rPr sz="2000" b="1" spc="-15" dirty="0">
                <a:latin typeface="Times New Roman"/>
                <a:cs typeface="Times New Roman"/>
              </a:rPr>
              <a:t>призыву </a:t>
            </a:r>
            <a:r>
              <a:rPr sz="2000" b="1" dirty="0">
                <a:latin typeface="Times New Roman"/>
                <a:cs typeface="Times New Roman"/>
              </a:rPr>
              <a:t>на военную</a:t>
            </a:r>
            <a:r>
              <a:rPr sz="2000" b="1" spc="-10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службу;</a:t>
            </a:r>
            <a:endParaRPr sz="2000" dirty="0">
              <a:latin typeface="Times New Roman"/>
              <a:cs typeface="Times New Roman"/>
            </a:endParaRPr>
          </a:p>
          <a:p>
            <a:pPr marL="299085" marR="33020" indent="-286385">
              <a:lnSpc>
                <a:spcPct val="100000"/>
              </a:lnSpc>
              <a:buFont typeface="Wingdings"/>
              <a:buChar char=""/>
              <a:tabLst>
                <a:tab pos="553085" algn="l"/>
                <a:tab pos="553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лица </a:t>
            </a:r>
            <a:r>
              <a:rPr sz="2000" b="1" dirty="0">
                <a:latin typeface="Times New Roman"/>
                <a:cs typeface="Times New Roman"/>
              </a:rPr>
              <a:t>с хроническими </a:t>
            </a:r>
            <a:r>
              <a:rPr sz="2000" b="1" spc="-5" dirty="0">
                <a:latin typeface="Times New Roman"/>
                <a:cs typeface="Times New Roman"/>
              </a:rPr>
              <a:t>заболеваниями,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25" dirty="0">
                <a:latin typeface="Times New Roman"/>
                <a:cs typeface="Times New Roman"/>
              </a:rPr>
              <a:t>том </a:t>
            </a:r>
            <a:r>
              <a:rPr sz="2000" b="1" spc="-5" dirty="0">
                <a:latin typeface="Times New Roman"/>
                <a:cs typeface="Times New Roman"/>
              </a:rPr>
              <a:t>числе </a:t>
            </a:r>
            <a:r>
              <a:rPr sz="2000" b="1" dirty="0">
                <a:latin typeface="Times New Roman"/>
                <a:cs typeface="Times New Roman"/>
              </a:rPr>
              <a:t>с </a:t>
            </a:r>
            <a:r>
              <a:rPr sz="2000" b="1" spc="-5" dirty="0">
                <a:latin typeface="Times New Roman"/>
                <a:cs typeface="Times New Roman"/>
              </a:rPr>
              <a:t>заболеваниями  легких, </a:t>
            </a:r>
            <a:r>
              <a:rPr sz="2000" b="1" spc="-15" dirty="0">
                <a:latin typeface="Times New Roman"/>
                <a:cs typeface="Times New Roman"/>
              </a:rPr>
              <a:t>сердечно-сосудистыми </a:t>
            </a:r>
            <a:r>
              <a:rPr sz="2000" b="1" spc="-5" dirty="0">
                <a:latin typeface="Times New Roman"/>
                <a:cs typeface="Times New Roman"/>
              </a:rPr>
              <a:t>заболеваниями, метаболическими  нарушениями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ожирением.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705" y="186893"/>
            <a:ext cx="861949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Показания </a:t>
            </a:r>
            <a:r>
              <a:rPr dirty="0"/>
              <a:t>и </a:t>
            </a:r>
            <a:r>
              <a:rPr spc="-10" dirty="0"/>
              <a:t>противопоказания </a:t>
            </a:r>
            <a:r>
              <a:rPr dirty="0"/>
              <a:t>к</a:t>
            </a:r>
            <a:r>
              <a:rPr spc="25" dirty="0"/>
              <a:t> </a:t>
            </a:r>
            <a:r>
              <a:rPr spc="-5" dirty="0"/>
              <a:t>вакцинации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3189" y="940053"/>
            <a:ext cx="840613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0" dirty="0">
                <a:latin typeface="Times New Roman"/>
                <a:cs typeface="Times New Roman"/>
              </a:rPr>
              <a:t>Все </a:t>
            </a:r>
            <a:r>
              <a:rPr sz="1800" spc="-5" dirty="0">
                <a:latin typeface="Times New Roman"/>
                <a:cs typeface="Times New Roman"/>
              </a:rPr>
              <a:t>специалисты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медицинской </a:t>
            </a:r>
            <a:r>
              <a:rPr sz="1800" spc="0" dirty="0">
                <a:latin typeface="Times New Roman"/>
                <a:cs typeface="Times New Roman"/>
              </a:rPr>
              <a:t>сфере </a:t>
            </a:r>
            <a:r>
              <a:rPr sz="1800" spc="-15" dirty="0">
                <a:latin typeface="Times New Roman"/>
                <a:cs typeface="Times New Roman"/>
              </a:rPr>
              <a:t>рекомендуют </a:t>
            </a:r>
            <a:r>
              <a:rPr sz="1800" dirty="0">
                <a:latin typeface="Times New Roman"/>
                <a:cs typeface="Times New Roman"/>
              </a:rPr>
              <a:t>россиянам </a:t>
            </a:r>
            <a:r>
              <a:rPr sz="1800" spc="-5" dirty="0">
                <a:latin typeface="Times New Roman"/>
                <a:cs typeface="Times New Roman"/>
              </a:rPr>
              <a:t>пройти </a:t>
            </a:r>
            <a:r>
              <a:rPr sz="1800" spc="-10" dirty="0">
                <a:latin typeface="Times New Roman"/>
                <a:cs typeface="Times New Roman"/>
              </a:rPr>
              <a:t>вакцинацию,  </a:t>
            </a:r>
            <a:r>
              <a:rPr sz="1800" spc="0" dirty="0">
                <a:latin typeface="Times New Roman"/>
                <a:cs typeface="Times New Roman"/>
              </a:rPr>
              <a:t>так </a:t>
            </a:r>
            <a:r>
              <a:rPr sz="1800" spc="-10" dirty="0">
                <a:latin typeface="Times New Roman"/>
                <a:cs typeface="Times New Roman"/>
              </a:rPr>
              <a:t>как </a:t>
            </a:r>
            <a:r>
              <a:rPr sz="1800" spc="-5" dirty="0">
                <a:latin typeface="Times New Roman"/>
                <a:cs typeface="Times New Roman"/>
              </a:rPr>
              <a:t>профилактические прививки </a:t>
            </a:r>
            <a:r>
              <a:rPr sz="1800" spc="-10" dirty="0">
                <a:latin typeface="Times New Roman"/>
                <a:cs typeface="Times New Roman"/>
              </a:rPr>
              <a:t>позволяют </a:t>
            </a:r>
            <a:r>
              <a:rPr sz="1800" spc="-5" dirty="0">
                <a:latin typeface="Times New Roman"/>
                <a:cs typeface="Times New Roman"/>
              </a:rPr>
              <a:t>укрепить иммунитет человека. </a:t>
            </a:r>
            <a:r>
              <a:rPr sz="1800" spc="-10" dirty="0">
                <a:latin typeface="Times New Roman"/>
                <a:cs typeface="Times New Roman"/>
              </a:rPr>
              <a:t>Кроме  </a:t>
            </a:r>
            <a:r>
              <a:rPr sz="1800" spc="-15" dirty="0">
                <a:latin typeface="Times New Roman"/>
                <a:cs typeface="Times New Roman"/>
              </a:rPr>
              <a:t>этого, </a:t>
            </a:r>
            <a:r>
              <a:rPr sz="1800" dirty="0">
                <a:latin typeface="Times New Roman"/>
                <a:cs typeface="Times New Roman"/>
              </a:rPr>
              <a:t>многие </a:t>
            </a:r>
            <a:r>
              <a:rPr sz="1800" spc="-5" dirty="0">
                <a:latin typeface="Times New Roman"/>
                <a:cs typeface="Times New Roman"/>
              </a:rPr>
              <a:t>специалисты не </a:t>
            </a:r>
            <a:r>
              <a:rPr sz="1800" dirty="0">
                <a:latin typeface="Times New Roman"/>
                <a:cs typeface="Times New Roman"/>
              </a:rPr>
              <a:t>раз </a:t>
            </a:r>
            <a:r>
              <a:rPr sz="1800" spc="-10" dirty="0">
                <a:latin typeface="Times New Roman"/>
                <a:cs typeface="Times New Roman"/>
              </a:rPr>
              <a:t>говорили, что проведения </a:t>
            </a:r>
            <a:r>
              <a:rPr sz="1800" spc="-15" dirty="0">
                <a:latin typeface="Times New Roman"/>
                <a:cs typeface="Times New Roman"/>
              </a:rPr>
              <a:t>ежегодной </a:t>
            </a:r>
            <a:r>
              <a:rPr sz="1800" spc="-10" dirty="0">
                <a:latin typeface="Times New Roman"/>
                <a:cs typeface="Times New Roman"/>
              </a:rPr>
              <a:t>вакцинации,  возможно, </a:t>
            </a:r>
            <a:r>
              <a:rPr sz="1800" dirty="0">
                <a:latin typeface="Times New Roman"/>
                <a:cs typeface="Times New Roman"/>
              </a:rPr>
              <a:t>сказалось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-10" dirty="0">
                <a:latin typeface="Times New Roman"/>
                <a:cs typeface="Times New Roman"/>
              </a:rPr>
              <a:t>статистике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25" dirty="0">
                <a:latin typeface="Times New Roman"/>
                <a:cs typeface="Times New Roman"/>
              </a:rPr>
              <a:t>коронавирусу. </a:t>
            </a:r>
            <a:r>
              <a:rPr sz="1800" spc="-5" dirty="0">
                <a:latin typeface="Times New Roman"/>
                <a:cs typeface="Times New Roman"/>
              </a:rPr>
              <a:t>Из-за </a:t>
            </a:r>
            <a:r>
              <a:rPr sz="1800" spc="-15" dirty="0">
                <a:latin typeface="Times New Roman"/>
                <a:cs typeface="Times New Roman"/>
              </a:rPr>
              <a:t>того,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dirty="0">
                <a:latin typeface="Times New Roman"/>
                <a:cs typeface="Times New Roman"/>
              </a:rPr>
              <a:t>жители</a:t>
            </a:r>
            <a:r>
              <a:rPr sz="1800" spc="-5" dirty="0">
                <a:latin typeface="Times New Roman"/>
                <a:cs typeface="Times New Roman"/>
              </a:rPr>
              <a:t> нашей</a:t>
            </a:r>
            <a:endParaRPr sz="1800">
              <a:latin typeface="Times New Roman"/>
              <a:cs typeface="Times New Roman"/>
            </a:endParaRPr>
          </a:p>
          <a:p>
            <a:pPr marL="12700" marR="64262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страны </a:t>
            </a:r>
            <a:r>
              <a:rPr sz="1800" spc="-5" dirty="0">
                <a:latin typeface="Times New Roman"/>
                <a:cs typeface="Times New Roman"/>
              </a:rPr>
              <a:t>каждую </a:t>
            </a:r>
            <a:r>
              <a:rPr sz="1800" spc="5" dirty="0">
                <a:latin typeface="Times New Roman"/>
                <a:cs typeface="Times New Roman"/>
              </a:rPr>
              <a:t>осень </a:t>
            </a:r>
            <a:r>
              <a:rPr sz="1800" dirty="0">
                <a:latin typeface="Times New Roman"/>
                <a:cs typeface="Times New Roman"/>
              </a:rPr>
              <a:t>делаю </a:t>
            </a:r>
            <a:r>
              <a:rPr sz="1800" spc="-5" dirty="0">
                <a:latin typeface="Times New Roman"/>
                <a:cs typeface="Times New Roman"/>
              </a:rPr>
              <a:t>профилактические прививки, их иммунитет </a:t>
            </a:r>
            <a:r>
              <a:rPr sz="1800" spc="-10" dirty="0">
                <a:latin typeface="Times New Roman"/>
                <a:cs typeface="Times New Roman"/>
              </a:rPr>
              <a:t>более  </a:t>
            </a:r>
            <a:r>
              <a:rPr sz="1800" spc="-5" dirty="0">
                <a:latin typeface="Times New Roman"/>
                <a:cs typeface="Times New Roman"/>
              </a:rPr>
              <a:t>стойкий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вирусам.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8" y="1052702"/>
            <a:ext cx="0" cy="1656714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207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508" y="2705100"/>
            <a:ext cx="4579620" cy="3700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5297" y="2735071"/>
            <a:ext cx="42367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Противопоказания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к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профилактической 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прививке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такие </a:t>
            </a:r>
            <a:r>
              <a:rPr sz="18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же,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как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и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ко</a:t>
            </a:r>
            <a:r>
              <a:rPr sz="1800" b="1" spc="8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0033CC"/>
                </a:solidFill>
                <a:latin typeface="Times New Roman"/>
                <a:cs typeface="Times New Roman"/>
              </a:rPr>
              <a:t>всем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медицинским</a:t>
            </a:r>
            <a:r>
              <a:rPr sz="1800" b="1" spc="1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препаратам: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6905" y="3832605"/>
            <a:ext cx="424307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520" indent="228600">
              <a:lnSpc>
                <a:spcPct val="100000"/>
              </a:lnSpc>
              <a:spcBef>
                <a:spcPts val="100"/>
              </a:spcBef>
              <a:buClr>
                <a:srgbClr val="0033CC"/>
              </a:buClr>
              <a:buAutoNum type="arabicPeriod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наличие </a:t>
            </a:r>
            <a:r>
              <a:rPr sz="1800" b="1" spc="-10" dirty="0">
                <a:latin typeface="Times New Roman"/>
                <a:cs typeface="Times New Roman"/>
              </a:rPr>
              <a:t>негативной </a:t>
            </a:r>
            <a:r>
              <a:rPr sz="1800" b="1" spc="-5" dirty="0">
                <a:latin typeface="Times New Roman"/>
                <a:cs typeface="Times New Roman"/>
              </a:rPr>
              <a:t>реакции на  </a:t>
            </a:r>
            <a:r>
              <a:rPr sz="1800" b="1" spc="-10" dirty="0">
                <a:latin typeface="Times New Roman"/>
                <a:cs typeface="Times New Roman"/>
              </a:rPr>
              <a:t>компоненты </a:t>
            </a:r>
            <a:r>
              <a:rPr sz="1800" b="1" spc="-5" dirty="0">
                <a:latin typeface="Times New Roman"/>
                <a:cs typeface="Times New Roman"/>
              </a:rPr>
              <a:t>или аналогичную </a:t>
            </a:r>
            <a:r>
              <a:rPr sz="1800" b="1" spc="-10" dirty="0">
                <a:latin typeface="Times New Roman"/>
                <a:cs typeface="Times New Roman"/>
              </a:rPr>
              <a:t>вакцину  </a:t>
            </a:r>
            <a:r>
              <a:rPr sz="1800" b="1" spc="-15" dirty="0">
                <a:latin typeface="Times New Roman"/>
                <a:cs typeface="Times New Roman"/>
              </a:rPr>
              <a:t>(судороги, </a:t>
            </a:r>
            <a:r>
              <a:rPr sz="1800" b="1" spc="-5" dirty="0">
                <a:latin typeface="Times New Roman"/>
                <a:cs typeface="Times New Roman"/>
              </a:rPr>
              <a:t>сильное</a:t>
            </a:r>
            <a:r>
              <a:rPr sz="1800" b="1" spc="-15" dirty="0">
                <a:latin typeface="Times New Roman"/>
                <a:cs typeface="Times New Roman"/>
              </a:rPr>
              <a:t> повышение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температуры </a:t>
            </a:r>
            <a:r>
              <a:rPr sz="1800" b="1" spc="-5" dirty="0">
                <a:latin typeface="Times New Roman"/>
                <a:cs typeface="Times New Roman"/>
              </a:rPr>
              <a:t>(39°C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более),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аллергия);</a:t>
            </a:r>
            <a:endParaRPr sz="18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000"/>
              </a:lnSpc>
              <a:buClr>
                <a:srgbClr val="0033CC"/>
              </a:buClr>
              <a:buAutoNum type="arabicPeriod" startAt="2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аллергическая реакция на мясо </a:t>
            </a:r>
            <a:r>
              <a:rPr sz="1800" b="1" spc="-10" dirty="0">
                <a:latin typeface="Times New Roman"/>
                <a:cs typeface="Times New Roman"/>
              </a:rPr>
              <a:t>или  куриный </a:t>
            </a:r>
            <a:r>
              <a:rPr sz="1800" b="1" spc="-5" dirty="0">
                <a:latin typeface="Times New Roman"/>
                <a:cs typeface="Times New Roman"/>
              </a:rPr>
              <a:t>белок;</a:t>
            </a:r>
            <a:endParaRPr sz="1800">
              <a:latin typeface="Times New Roman"/>
              <a:cs typeface="Times New Roman"/>
            </a:endParaRPr>
          </a:p>
          <a:p>
            <a:pPr marL="12700" marR="151130" indent="228600">
              <a:lnSpc>
                <a:spcPct val="100000"/>
              </a:lnSpc>
              <a:buClr>
                <a:srgbClr val="0033CC"/>
              </a:buClr>
              <a:buAutoNum type="arabicPeriod" startAt="2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наличие </a:t>
            </a:r>
            <a:r>
              <a:rPr sz="1800" b="1" spc="-10" dirty="0">
                <a:latin typeface="Times New Roman"/>
                <a:cs typeface="Times New Roman"/>
              </a:rPr>
              <a:t>заболеваний </a:t>
            </a:r>
            <a:r>
              <a:rPr sz="1800" b="1" spc="-5" dirty="0">
                <a:latin typeface="Times New Roman"/>
                <a:cs typeface="Times New Roman"/>
              </a:rPr>
              <a:t>(ОРВИ, </a:t>
            </a:r>
            <a:r>
              <a:rPr sz="1800" b="1" spc="0" dirty="0">
                <a:latin typeface="Times New Roman"/>
                <a:cs typeface="Times New Roman"/>
              </a:rPr>
              <a:t>ОРЗ,  </a:t>
            </a:r>
            <a:r>
              <a:rPr sz="1800" b="1" spc="-15" dirty="0">
                <a:latin typeface="Times New Roman"/>
                <a:cs typeface="Times New Roman"/>
              </a:rPr>
              <a:t>болезни </a:t>
            </a:r>
            <a:r>
              <a:rPr sz="1800" b="1" dirty="0">
                <a:latin typeface="Times New Roman"/>
                <a:cs typeface="Times New Roman"/>
              </a:rPr>
              <a:t>сердца и </a:t>
            </a:r>
            <a:r>
              <a:rPr sz="1800" b="1" spc="-10" dirty="0">
                <a:latin typeface="Times New Roman"/>
                <a:cs typeface="Times New Roman"/>
              </a:rPr>
              <a:t>других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органов);</a:t>
            </a:r>
            <a:endParaRPr sz="1800">
              <a:latin typeface="Times New Roman"/>
              <a:cs typeface="Times New Roman"/>
            </a:endParaRPr>
          </a:p>
          <a:p>
            <a:pPr marL="12700" indent="228600">
              <a:lnSpc>
                <a:spcPct val="100000"/>
              </a:lnSpc>
              <a:spcBef>
                <a:spcPts val="5"/>
              </a:spcBef>
              <a:buClr>
                <a:srgbClr val="0033CC"/>
              </a:buClr>
              <a:buAutoNum type="arabicPeriod" startAt="2"/>
              <a:tabLst>
                <a:tab pos="469900" algn="l"/>
              </a:tabLst>
            </a:pPr>
            <a:r>
              <a:rPr sz="1800" b="1" dirty="0">
                <a:latin typeface="Times New Roman"/>
                <a:cs typeface="Times New Roman"/>
              </a:rPr>
              <a:t>детский </a:t>
            </a:r>
            <a:r>
              <a:rPr sz="1800" b="1" spc="-5" dirty="0">
                <a:latin typeface="Times New Roman"/>
                <a:cs typeface="Times New Roman"/>
              </a:rPr>
              <a:t>возраст </a:t>
            </a:r>
            <a:r>
              <a:rPr sz="1800" b="1" dirty="0">
                <a:latin typeface="Times New Roman"/>
                <a:cs typeface="Times New Roman"/>
              </a:rPr>
              <a:t>до 6 месяцев.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7571" y="2702051"/>
            <a:ext cx="4003548" cy="2869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90921" y="2731770"/>
            <a:ext cx="3735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6515" marR="5080" indent="-13144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Нормальной реакцией на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прививку  являются: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40629" y="3554983"/>
            <a:ext cx="31743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5755" indent="228600">
              <a:lnSpc>
                <a:spcPct val="100000"/>
              </a:lnSpc>
              <a:spcBef>
                <a:spcPts val="100"/>
              </a:spcBef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небольшое </a:t>
            </a:r>
            <a:r>
              <a:rPr sz="1800" b="1" spc="-15" dirty="0">
                <a:latin typeface="Times New Roman"/>
                <a:cs typeface="Times New Roman"/>
              </a:rPr>
              <a:t>повышение  </a:t>
            </a:r>
            <a:r>
              <a:rPr sz="1800" b="1" spc="-10" dirty="0">
                <a:latin typeface="Times New Roman"/>
                <a:cs typeface="Times New Roman"/>
              </a:rPr>
              <a:t>температуры </a:t>
            </a:r>
            <a:r>
              <a:rPr sz="1800" b="1" spc="-5" dirty="0">
                <a:latin typeface="Times New Roman"/>
                <a:cs typeface="Times New Roman"/>
              </a:rPr>
              <a:t>(до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38°C);</a:t>
            </a:r>
            <a:endParaRPr sz="1800">
              <a:latin typeface="Times New Roman"/>
              <a:cs typeface="Times New Roman"/>
            </a:endParaRPr>
          </a:p>
          <a:p>
            <a:pPr marL="12700" marR="5080" indent="228600">
              <a:lnSpc>
                <a:spcPct val="100000"/>
              </a:lnSpc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припухлость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0" dirty="0">
                <a:latin typeface="Times New Roman"/>
                <a:cs typeface="Times New Roman"/>
              </a:rPr>
              <a:t>зуд </a:t>
            </a:r>
            <a:r>
              <a:rPr sz="1800" b="1" dirty="0">
                <a:latin typeface="Times New Roman"/>
                <a:cs typeface="Times New Roman"/>
              </a:rPr>
              <a:t>в месте  </a:t>
            </a:r>
            <a:r>
              <a:rPr sz="1800" b="1" spc="-15" dirty="0">
                <a:latin typeface="Times New Roman"/>
                <a:cs typeface="Times New Roman"/>
              </a:rPr>
              <a:t>укола;</a:t>
            </a:r>
            <a:endParaRPr sz="1800">
              <a:latin typeface="Times New Roman"/>
              <a:cs typeface="Times New Roman"/>
            </a:endParaRPr>
          </a:p>
          <a:p>
            <a:pPr marL="12700" indent="228600">
              <a:lnSpc>
                <a:spcPct val="100000"/>
              </a:lnSpc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слабость;</a:t>
            </a:r>
            <a:endParaRPr sz="1800">
              <a:latin typeface="Times New Roman"/>
              <a:cs typeface="Times New Roman"/>
            </a:endParaRPr>
          </a:p>
          <a:p>
            <a:pPr marL="12700" marR="69215" indent="228600">
              <a:lnSpc>
                <a:spcPct val="100000"/>
              </a:lnSpc>
              <a:buClr>
                <a:srgbClr val="006600"/>
              </a:buClr>
              <a:buAutoNum type="arabicPeriod"/>
              <a:tabLst>
                <a:tab pos="469900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головная </a:t>
            </a:r>
            <a:r>
              <a:rPr sz="1800" b="1" spc="-15" dirty="0">
                <a:latin typeface="Times New Roman"/>
                <a:cs typeface="Times New Roman"/>
              </a:rPr>
              <a:t>боль </a:t>
            </a:r>
            <a:r>
              <a:rPr sz="1800" b="1" spc="-5" dirty="0">
                <a:latin typeface="Times New Roman"/>
                <a:cs typeface="Times New Roman"/>
              </a:rPr>
              <a:t>или </a:t>
            </a:r>
            <a:r>
              <a:rPr sz="1800" b="1" spc="-15" dirty="0">
                <a:latin typeface="Times New Roman"/>
                <a:cs typeface="Times New Roman"/>
              </a:rPr>
              <a:t>боль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10" dirty="0">
                <a:latin typeface="Times New Roman"/>
                <a:cs typeface="Times New Roman"/>
              </a:rPr>
              <a:t>мышцах.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1001" y="5604318"/>
            <a:ext cx="4141470" cy="1169670"/>
          </a:xfrm>
          <a:custGeom>
            <a:avLst/>
            <a:gdLst/>
            <a:ahLst/>
            <a:cxnLst/>
            <a:rect l="l" t="t" r="r" b="b"/>
            <a:pathLst>
              <a:path w="4141470" h="1169670">
                <a:moveTo>
                  <a:pt x="0" y="1169555"/>
                </a:moveTo>
                <a:lnTo>
                  <a:pt x="4140962" y="1169555"/>
                </a:lnTo>
                <a:lnTo>
                  <a:pt x="4140962" y="0"/>
                </a:lnTo>
                <a:lnTo>
                  <a:pt x="0" y="0"/>
                </a:lnTo>
                <a:lnTo>
                  <a:pt x="0" y="11695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40629" y="5632500"/>
            <a:ext cx="3907790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Если у </a:t>
            </a:r>
            <a:r>
              <a:rPr sz="1400" b="1" spc="-10" dirty="0">
                <a:latin typeface="Times New Roman"/>
                <a:cs typeface="Times New Roman"/>
              </a:rPr>
              <a:t>человека </a:t>
            </a:r>
            <a:r>
              <a:rPr sz="1400" b="1" spc="-5" dirty="0">
                <a:latin typeface="Times New Roman"/>
                <a:cs typeface="Times New Roman"/>
              </a:rPr>
              <a:t>повысилась температура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выше  38°C, пошла аллергическая реакция (отек  </a:t>
            </a:r>
            <a:r>
              <a:rPr sz="1400" b="1" spc="-10" dirty="0">
                <a:latin typeface="Times New Roman"/>
                <a:cs typeface="Times New Roman"/>
              </a:rPr>
              <a:t>Квинке, </a:t>
            </a:r>
            <a:r>
              <a:rPr sz="1400" b="1" spc="-5" dirty="0">
                <a:latin typeface="Times New Roman"/>
                <a:cs typeface="Times New Roman"/>
              </a:rPr>
              <a:t>высыпание по </a:t>
            </a:r>
            <a:r>
              <a:rPr sz="1400" b="1" dirty="0">
                <a:latin typeface="Times New Roman"/>
                <a:cs typeface="Times New Roman"/>
              </a:rPr>
              <a:t>всему </a:t>
            </a:r>
            <a:r>
              <a:rPr sz="1400" b="1" spc="-30" dirty="0">
                <a:latin typeface="Times New Roman"/>
                <a:cs typeface="Times New Roman"/>
              </a:rPr>
              <a:t>телу, </a:t>
            </a:r>
            <a:r>
              <a:rPr sz="1400" b="1" spc="-5" dirty="0">
                <a:latin typeface="Times New Roman"/>
                <a:cs typeface="Times New Roman"/>
              </a:rPr>
              <a:t>рвота),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то</a:t>
            </a:r>
            <a:endParaRPr sz="1400">
              <a:latin typeface="Times New Roman"/>
              <a:cs typeface="Times New Roman"/>
            </a:endParaRPr>
          </a:p>
          <a:p>
            <a:pPr marL="12700" marR="16573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следует </a:t>
            </a:r>
            <a:r>
              <a:rPr sz="1400" b="1" spc="-5" dirty="0">
                <a:latin typeface="Times New Roman"/>
                <a:cs typeface="Times New Roman"/>
              </a:rPr>
              <a:t>вызвать </a:t>
            </a:r>
            <a:r>
              <a:rPr sz="1400" b="1" spc="-15" dirty="0">
                <a:latin typeface="Times New Roman"/>
                <a:cs typeface="Times New Roman"/>
              </a:rPr>
              <a:t>врача </a:t>
            </a:r>
            <a:r>
              <a:rPr sz="1400" b="1" spc="-5" dirty="0">
                <a:latin typeface="Times New Roman"/>
                <a:cs typeface="Times New Roman"/>
              </a:rPr>
              <a:t>или </a:t>
            </a:r>
            <a:r>
              <a:rPr sz="1400" b="1" spc="-10" dirty="0">
                <a:latin typeface="Times New Roman"/>
                <a:cs typeface="Times New Roman"/>
              </a:rPr>
              <a:t>скорую помощь </a:t>
            </a:r>
            <a:r>
              <a:rPr sz="1400" b="1" spc="-5" dirty="0">
                <a:latin typeface="Times New Roman"/>
                <a:cs typeface="Times New Roman"/>
              </a:rPr>
              <a:t>на  </a:t>
            </a:r>
            <a:r>
              <a:rPr sz="1400" b="1" spc="-10" dirty="0">
                <a:latin typeface="Times New Roman"/>
                <a:cs typeface="Times New Roman"/>
              </a:rPr>
              <a:t>дом.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5804" y="356743"/>
            <a:ext cx="74898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0033CC"/>
                </a:solidFill>
              </a:rPr>
              <a:t>К </a:t>
            </a:r>
            <a:r>
              <a:rPr sz="2000" spc="-5" dirty="0">
                <a:solidFill>
                  <a:srgbClr val="0033CC"/>
                </a:solidFill>
              </a:rPr>
              <a:t>временным </a:t>
            </a:r>
            <a:r>
              <a:rPr sz="2000" spc="-10" dirty="0">
                <a:solidFill>
                  <a:srgbClr val="0033CC"/>
                </a:solidFill>
              </a:rPr>
              <a:t>противопоказаниям </a:t>
            </a:r>
            <a:r>
              <a:rPr sz="2000" spc="-5" dirty="0">
                <a:solidFill>
                  <a:srgbClr val="0033CC"/>
                </a:solidFill>
              </a:rPr>
              <a:t>относятся следующие</a:t>
            </a:r>
            <a:r>
              <a:rPr sz="2000" spc="-15" dirty="0">
                <a:solidFill>
                  <a:srgbClr val="0033CC"/>
                </a:solidFill>
              </a:rPr>
              <a:t> </a:t>
            </a:r>
            <a:r>
              <a:rPr sz="2000" dirty="0">
                <a:solidFill>
                  <a:srgbClr val="0033CC"/>
                </a:solidFill>
              </a:rPr>
              <a:t>случаи.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30200" y="937386"/>
            <a:ext cx="846836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Простуда,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острые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лихорадочные состояния,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ОРВИ. </a:t>
            </a:r>
            <a:r>
              <a:rPr sz="1800" b="1" spc="-5" dirty="0">
                <a:latin typeface="Times New Roman"/>
                <a:cs typeface="Times New Roman"/>
              </a:rPr>
              <a:t>Вакцинацию </a:t>
            </a:r>
            <a:r>
              <a:rPr sz="1800" b="1" spc="-20" dirty="0">
                <a:latin typeface="Times New Roman"/>
                <a:cs typeface="Times New Roman"/>
              </a:rPr>
              <a:t>проводят  </a:t>
            </a:r>
            <a:r>
              <a:rPr sz="1800" b="1" spc="-5" dirty="0">
                <a:latin typeface="Times New Roman"/>
                <a:cs typeface="Times New Roman"/>
              </a:rPr>
              <a:t>обычно через 2-4 недели после </a:t>
            </a:r>
            <a:r>
              <a:rPr sz="1800" b="1" spc="-15" dirty="0">
                <a:latin typeface="Times New Roman"/>
                <a:cs typeface="Times New Roman"/>
              </a:rPr>
              <a:t>выздоровления. </a:t>
            </a:r>
            <a:r>
              <a:rPr sz="1800" b="1" dirty="0">
                <a:latin typeface="Times New Roman"/>
                <a:cs typeface="Times New Roman"/>
              </a:rPr>
              <a:t>При </a:t>
            </a:r>
            <a:r>
              <a:rPr sz="1800" b="1" spc="-15" dirty="0">
                <a:latin typeface="Times New Roman"/>
                <a:cs typeface="Times New Roman"/>
              </a:rPr>
              <a:t>нетяжелых формах </a:t>
            </a:r>
            <a:r>
              <a:rPr sz="1800" b="1" dirty="0">
                <a:latin typeface="Times New Roman"/>
                <a:cs typeface="Times New Roman"/>
              </a:rPr>
              <a:t>острых  </a:t>
            </a:r>
            <a:r>
              <a:rPr sz="1800" b="1" spc="-10" dirty="0">
                <a:latin typeface="Times New Roman"/>
                <a:cs typeface="Times New Roman"/>
              </a:rPr>
              <a:t>респираторно-вирусных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5" dirty="0">
                <a:latin typeface="Times New Roman"/>
                <a:cs typeface="Times New Roman"/>
              </a:rPr>
              <a:t>кишечных </a:t>
            </a:r>
            <a:r>
              <a:rPr sz="1800" b="1" spc="-5" dirty="0">
                <a:latin typeface="Times New Roman"/>
                <a:cs typeface="Times New Roman"/>
              </a:rPr>
              <a:t>инфекций вакцинацию </a:t>
            </a:r>
            <a:r>
              <a:rPr sz="1800" b="1" spc="-20" dirty="0">
                <a:latin typeface="Times New Roman"/>
                <a:cs typeface="Times New Roman"/>
              </a:rPr>
              <a:t>проводят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после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нормализации температуры </a:t>
            </a:r>
            <a:r>
              <a:rPr sz="1800" b="1" spc="-5" dirty="0">
                <a:latin typeface="Times New Roman"/>
                <a:cs typeface="Times New Roman"/>
              </a:rPr>
              <a:t>и/или </a:t>
            </a:r>
            <a:r>
              <a:rPr sz="1800" b="1" spc="-15" dirty="0">
                <a:latin typeface="Times New Roman"/>
                <a:cs typeface="Times New Roman"/>
              </a:rPr>
              <a:t>исчезновения </a:t>
            </a:r>
            <a:r>
              <a:rPr sz="1800" b="1" spc="-5" dirty="0">
                <a:latin typeface="Times New Roman"/>
                <a:cs typeface="Times New Roman"/>
              </a:rPr>
              <a:t>острых </a:t>
            </a:r>
            <a:r>
              <a:rPr sz="1800" b="1" spc="-20" dirty="0">
                <a:latin typeface="Times New Roman"/>
                <a:cs typeface="Times New Roman"/>
              </a:rPr>
              <a:t>симптомов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заболевания.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0833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Хронические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заболевания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в стадии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обострения. </a:t>
            </a:r>
            <a:r>
              <a:rPr sz="1800" b="1" spc="-5" dirty="0">
                <a:latin typeface="Times New Roman"/>
                <a:cs typeface="Times New Roman"/>
              </a:rPr>
              <a:t>Прививки </a:t>
            </a:r>
            <a:r>
              <a:rPr sz="1800" b="1" spc="-10" dirty="0">
                <a:latin typeface="Times New Roman"/>
                <a:cs typeface="Times New Roman"/>
              </a:rPr>
              <a:t>делают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5" dirty="0">
                <a:latin typeface="Times New Roman"/>
                <a:cs typeface="Times New Roman"/>
              </a:rPr>
              <a:t>период  </a:t>
            </a:r>
            <a:r>
              <a:rPr sz="1800" b="1" spc="-5" dirty="0">
                <a:latin typeface="Times New Roman"/>
                <a:cs typeface="Times New Roman"/>
              </a:rPr>
              <a:t>ремиссии после </a:t>
            </a:r>
            <a:r>
              <a:rPr sz="1800" b="1" spc="-15" dirty="0">
                <a:latin typeface="Times New Roman"/>
                <a:cs typeface="Times New Roman"/>
              </a:rPr>
              <a:t>консультации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лечащим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врачом.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Если </a:t>
            </a:r>
            <a:r>
              <a:rPr sz="1800" b="1" spc="-5" dirty="0">
                <a:latin typeface="Times New Roman"/>
                <a:cs typeface="Times New Roman"/>
              </a:rPr>
              <a:t>взрослые после </a:t>
            </a:r>
            <a:r>
              <a:rPr sz="1800" b="1" spc="-10" dirty="0">
                <a:latin typeface="Times New Roman"/>
                <a:cs typeface="Times New Roman"/>
              </a:rPr>
              <a:t>прививки испытывают </a:t>
            </a:r>
            <a:r>
              <a:rPr sz="1800" b="1" spc="-20" dirty="0">
                <a:latin typeface="Times New Roman"/>
                <a:cs typeface="Times New Roman"/>
              </a:rPr>
              <a:t>одышку </a:t>
            </a:r>
            <a:r>
              <a:rPr sz="1800" b="1" spc="-5" dirty="0">
                <a:latin typeface="Times New Roman"/>
                <a:cs typeface="Times New Roman"/>
              </a:rPr>
              <a:t>или </a:t>
            </a:r>
            <a:r>
              <a:rPr sz="1800" b="1" spc="-20" dirty="0">
                <a:latin typeface="Times New Roman"/>
                <a:cs typeface="Times New Roman"/>
              </a:rPr>
              <a:t>затрудненное </a:t>
            </a:r>
            <a:r>
              <a:rPr sz="1800" b="1" spc="-5" dirty="0">
                <a:latin typeface="Times New Roman"/>
                <a:cs typeface="Times New Roman"/>
              </a:rPr>
              <a:t>дыхание,  </a:t>
            </a:r>
            <a:r>
              <a:rPr sz="1800" b="1" spc="-10" dirty="0">
                <a:latin typeface="Times New Roman"/>
                <a:cs typeface="Times New Roman"/>
              </a:rPr>
              <a:t>либо высокая температура </a:t>
            </a:r>
            <a:r>
              <a:rPr sz="1800" b="1" spc="-5" dirty="0">
                <a:latin typeface="Times New Roman"/>
                <a:cs typeface="Times New Roman"/>
              </a:rPr>
              <a:t>не снижается </a:t>
            </a:r>
            <a:r>
              <a:rPr sz="1800" b="1" spc="-10" dirty="0">
                <a:latin typeface="Times New Roman"/>
                <a:cs typeface="Times New Roman"/>
              </a:rPr>
              <a:t>дольше </a:t>
            </a:r>
            <a:r>
              <a:rPr sz="1800" b="1" dirty="0">
                <a:latin typeface="Times New Roman"/>
                <a:cs typeface="Times New Roman"/>
              </a:rPr>
              <a:t>3 дней, </a:t>
            </a:r>
            <a:r>
              <a:rPr sz="1800" b="1" spc="-5" dirty="0">
                <a:latin typeface="Times New Roman"/>
                <a:cs typeface="Times New Roman"/>
              </a:rPr>
              <a:t>незамедлительно </a:t>
            </a:r>
            <a:r>
              <a:rPr sz="1800" b="1" spc="-15" dirty="0">
                <a:latin typeface="Times New Roman"/>
                <a:cs typeface="Times New Roman"/>
              </a:rPr>
              <a:t>нужно  </a:t>
            </a:r>
            <a:r>
              <a:rPr sz="1800" b="1" spc="-10" dirty="0">
                <a:latin typeface="Times New Roman"/>
                <a:cs typeface="Times New Roman"/>
              </a:rPr>
              <a:t>обратиться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45" dirty="0">
                <a:latin typeface="Times New Roman"/>
                <a:cs typeface="Times New Roman"/>
              </a:rPr>
              <a:t>врачу.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05740">
              <a:lnSpc>
                <a:spcPct val="100000"/>
              </a:lnSpc>
            </a:pP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Специальных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противопоказаний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для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детей </a:t>
            </a:r>
            <a:r>
              <a:rPr sz="1800" b="1" spc="-40" dirty="0">
                <a:solidFill>
                  <a:srgbClr val="0033CC"/>
                </a:solidFill>
                <a:latin typeface="Times New Roman"/>
                <a:cs typeface="Times New Roman"/>
              </a:rPr>
              <a:t>нет. </a:t>
            </a:r>
            <a:r>
              <a:rPr sz="1800" b="1" spc="-10" dirty="0">
                <a:latin typeface="Times New Roman"/>
                <a:cs typeface="Times New Roman"/>
              </a:rPr>
              <a:t>Однако </a:t>
            </a:r>
            <a:r>
              <a:rPr sz="1800" b="1" spc="-5" dirty="0">
                <a:latin typeface="Times New Roman"/>
                <a:cs typeface="Times New Roman"/>
              </a:rPr>
              <a:t>ребенок </a:t>
            </a:r>
            <a:r>
              <a:rPr sz="1800" b="1" spc="-30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сложнее  </a:t>
            </a:r>
            <a:r>
              <a:rPr sz="1800" b="1" spc="-10" dirty="0">
                <a:latin typeface="Times New Roman"/>
                <a:cs typeface="Times New Roman"/>
              </a:rPr>
              <a:t>переносить воздействие вакцины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0" dirty="0">
                <a:latin typeface="Times New Roman"/>
                <a:cs typeface="Times New Roman"/>
              </a:rPr>
              <a:t>организм. </a:t>
            </a:r>
            <a:r>
              <a:rPr sz="1800" b="1" dirty="0">
                <a:latin typeface="Times New Roman"/>
                <a:cs typeface="Times New Roman"/>
              </a:rPr>
              <a:t>Если у </a:t>
            </a:r>
            <a:r>
              <a:rPr sz="1800" b="1" spc="-10" dirty="0">
                <a:latin typeface="Times New Roman"/>
                <a:cs typeface="Times New Roman"/>
              </a:rPr>
              <a:t>ребенка</a:t>
            </a:r>
            <a:r>
              <a:rPr sz="1800" b="1" spc="1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учащенное</a:t>
            </a:r>
            <a:endParaRPr sz="1800">
              <a:latin typeface="Times New Roman"/>
              <a:cs typeface="Times New Roman"/>
            </a:endParaRPr>
          </a:p>
          <a:p>
            <a:pPr marL="12700" marR="58102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дыхание или </a:t>
            </a:r>
            <a:r>
              <a:rPr sz="1800" b="1" spc="-15" dirty="0">
                <a:latin typeface="Times New Roman"/>
                <a:cs typeface="Times New Roman"/>
              </a:rPr>
              <a:t>одышка,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10" dirty="0">
                <a:latin typeface="Times New Roman"/>
                <a:cs typeface="Times New Roman"/>
              </a:rPr>
              <a:t>уменьшающаяся температура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течение суток </a:t>
            </a:r>
            <a:r>
              <a:rPr sz="1800" b="1" spc="-5" dirty="0">
                <a:latin typeface="Times New Roman"/>
                <a:cs typeface="Times New Roman"/>
              </a:rPr>
              <a:t>или  </a:t>
            </a:r>
            <a:r>
              <a:rPr sz="1800" b="1" spc="-15" dirty="0">
                <a:latin typeface="Times New Roman"/>
                <a:cs typeface="Times New Roman"/>
              </a:rPr>
              <a:t>конвульсии (судороги), </a:t>
            </a:r>
            <a:r>
              <a:rPr sz="1800" b="1" spc="-5" dirty="0">
                <a:latin typeface="Times New Roman"/>
                <a:cs typeface="Times New Roman"/>
              </a:rPr>
              <a:t>немедленно вызывайте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"Скорую".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8472" y="186893"/>
            <a:ext cx="61442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Куда </a:t>
            </a:r>
            <a:r>
              <a:rPr spc="-5" dirty="0"/>
              <a:t>делают </a:t>
            </a:r>
            <a:r>
              <a:rPr spc="-10" dirty="0"/>
              <a:t>прививку </a:t>
            </a:r>
            <a:r>
              <a:rPr spc="-20" dirty="0"/>
              <a:t>от</a:t>
            </a:r>
            <a:r>
              <a:rPr spc="5" dirty="0"/>
              <a:t> </a:t>
            </a:r>
            <a:r>
              <a:rPr spc="-5" dirty="0"/>
              <a:t>гриппа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179" y="1078484"/>
            <a:ext cx="838962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Общепринятым </a:t>
            </a:r>
            <a:r>
              <a:rPr sz="1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методом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введения вакцины </a:t>
            </a:r>
            <a:r>
              <a:rPr sz="1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от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гриппа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является </a:t>
            </a:r>
            <a:r>
              <a:rPr sz="1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укол </a:t>
            </a:r>
            <a:r>
              <a:rPr sz="1800" b="1" dirty="0">
                <a:solidFill>
                  <a:srgbClr val="006600"/>
                </a:solidFill>
                <a:latin typeface="Times New Roman"/>
                <a:cs typeface="Times New Roman"/>
              </a:rPr>
              <a:t>в</a:t>
            </a:r>
            <a:r>
              <a:rPr sz="1800" b="1" spc="20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006600"/>
                </a:solidFill>
                <a:latin typeface="Times New Roman"/>
                <a:cs typeface="Times New Roman"/>
              </a:rPr>
              <a:t>мышцу.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Есть и </a:t>
            </a:r>
            <a:r>
              <a:rPr sz="1800" b="1" spc="-10" dirty="0">
                <a:latin typeface="Times New Roman"/>
                <a:cs typeface="Times New Roman"/>
              </a:rPr>
              <a:t>еще </a:t>
            </a:r>
            <a:r>
              <a:rPr sz="1800" b="1" spc="-15" dirty="0">
                <a:latin typeface="Times New Roman"/>
                <a:cs typeface="Times New Roman"/>
              </a:rPr>
              <a:t>один </a:t>
            </a:r>
            <a:r>
              <a:rPr sz="1800" b="1" spc="-5" dirty="0">
                <a:latin typeface="Times New Roman"/>
                <a:cs typeface="Times New Roman"/>
              </a:rPr>
              <a:t>вариант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каплями </a:t>
            </a:r>
            <a:r>
              <a:rPr sz="1800" b="1" spc="-5" dirty="0">
                <a:latin typeface="Times New Roman"/>
                <a:cs typeface="Times New Roman"/>
              </a:rPr>
              <a:t>(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назальная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форма</a:t>
            </a:r>
            <a:r>
              <a:rPr sz="1800" b="1" spc="-10" dirty="0">
                <a:latin typeface="Times New Roman"/>
                <a:cs typeface="Times New Roman"/>
              </a:rPr>
              <a:t>), </a:t>
            </a:r>
            <a:r>
              <a:rPr sz="1800" b="1" spc="-15" dirty="0">
                <a:latin typeface="Times New Roman"/>
                <a:cs typeface="Times New Roman"/>
              </a:rPr>
              <a:t>однако </a:t>
            </a:r>
            <a:r>
              <a:rPr sz="1800" b="1" dirty="0">
                <a:latin typeface="Times New Roman"/>
                <a:cs typeface="Times New Roman"/>
              </a:rPr>
              <a:t>он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применяется</a:t>
            </a:r>
            <a:endParaRPr sz="1800">
              <a:latin typeface="Times New Roman"/>
              <a:cs typeface="Times New Roman"/>
            </a:endParaRPr>
          </a:p>
          <a:p>
            <a:pPr marL="12700" marR="338455">
              <a:lnSpc>
                <a:spcPct val="100000"/>
              </a:lnSpc>
              <a:spcBef>
                <a:spcPts val="5"/>
              </a:spcBef>
            </a:pPr>
            <a:r>
              <a:rPr sz="1800" b="1" spc="-20" dirty="0">
                <a:latin typeface="Times New Roman"/>
                <a:cs typeface="Times New Roman"/>
              </a:rPr>
              <a:t>только </a:t>
            </a:r>
            <a:r>
              <a:rPr sz="1800" b="1" spc="-10" dirty="0">
                <a:latin typeface="Times New Roman"/>
                <a:cs typeface="Times New Roman"/>
              </a:rPr>
              <a:t>при заболеваниях мышц </a:t>
            </a:r>
            <a:r>
              <a:rPr sz="1800" b="1" spc="-5" dirty="0">
                <a:latin typeface="Times New Roman"/>
                <a:cs typeface="Times New Roman"/>
              </a:rPr>
              <a:t>или по иным </a:t>
            </a:r>
            <a:r>
              <a:rPr sz="1800" b="1" spc="-10" dirty="0">
                <a:latin typeface="Times New Roman"/>
                <a:cs typeface="Times New Roman"/>
              </a:rPr>
              <a:t>исключительным </a:t>
            </a:r>
            <a:r>
              <a:rPr sz="1800" b="1" spc="-5" dirty="0">
                <a:latin typeface="Times New Roman"/>
                <a:cs typeface="Times New Roman"/>
              </a:rPr>
              <a:t>причинам.  Назальные </a:t>
            </a:r>
            <a:r>
              <a:rPr sz="1800" b="1" spc="-15" dirty="0">
                <a:latin typeface="Times New Roman"/>
                <a:cs typeface="Times New Roman"/>
              </a:rPr>
              <a:t>капли </a:t>
            </a:r>
            <a:r>
              <a:rPr sz="1800" b="1" spc="-10" dirty="0">
                <a:latin typeface="Times New Roman"/>
                <a:cs typeface="Times New Roman"/>
              </a:rPr>
              <a:t>всегда вызывают </a:t>
            </a:r>
            <a:r>
              <a:rPr sz="1800" b="1" spc="-15" dirty="0">
                <a:latin typeface="Times New Roman"/>
                <a:cs typeface="Times New Roman"/>
              </a:rPr>
              <a:t>больше побочных эффектов,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25" dirty="0">
                <a:latin typeface="Times New Roman"/>
                <a:cs typeface="Times New Roman"/>
              </a:rPr>
              <a:t>том </a:t>
            </a:r>
            <a:r>
              <a:rPr sz="1800" b="1" spc="-5" dirty="0">
                <a:latin typeface="Times New Roman"/>
                <a:cs typeface="Times New Roman"/>
              </a:rPr>
              <a:t>числе  аллергических </a:t>
            </a:r>
            <a:r>
              <a:rPr sz="1800" b="1" spc="-10" dirty="0">
                <a:latin typeface="Times New Roman"/>
                <a:cs typeface="Times New Roman"/>
              </a:rPr>
              <a:t>реакций. Поэтому </a:t>
            </a:r>
            <a:r>
              <a:rPr sz="1800" b="1" spc="-20" dirty="0">
                <a:latin typeface="Times New Roman"/>
                <a:cs typeface="Times New Roman"/>
              </a:rPr>
              <a:t>использовать </a:t>
            </a:r>
            <a:r>
              <a:rPr sz="1800" b="1" spc="-5" dirty="0">
                <a:latin typeface="Times New Roman"/>
                <a:cs typeface="Times New Roman"/>
              </a:rPr>
              <a:t>такой </a:t>
            </a:r>
            <a:r>
              <a:rPr sz="1800" b="1" spc="-20" dirty="0">
                <a:latin typeface="Times New Roman"/>
                <a:cs typeface="Times New Roman"/>
              </a:rPr>
              <a:t>метод </a:t>
            </a:r>
            <a:r>
              <a:rPr sz="1800" b="1" spc="-25" dirty="0">
                <a:latin typeface="Times New Roman"/>
                <a:cs typeface="Times New Roman"/>
              </a:rPr>
              <a:t>можно </a:t>
            </a:r>
            <a:r>
              <a:rPr sz="1800" b="1" spc="-20" dirty="0">
                <a:latin typeface="Times New Roman"/>
                <a:cs typeface="Times New Roman"/>
              </a:rPr>
              <a:t>только </a:t>
            </a:r>
            <a:r>
              <a:rPr sz="1800" b="1" spc="-5" dirty="0">
                <a:latin typeface="Times New Roman"/>
                <a:cs typeface="Times New Roman"/>
              </a:rPr>
              <a:t>по  </a:t>
            </a:r>
            <a:r>
              <a:rPr sz="1800" b="1" spc="-15" dirty="0">
                <a:latin typeface="Times New Roman"/>
                <a:cs typeface="Times New Roman"/>
              </a:rPr>
              <a:t>назначению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врача.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389" y="3124200"/>
            <a:ext cx="7315200" cy="3343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Можно </a:t>
            </a:r>
            <a:r>
              <a:rPr spc="-5" dirty="0"/>
              <a:t>ли </a:t>
            </a:r>
            <a:r>
              <a:rPr spc="-20" dirty="0"/>
              <a:t>мочить </a:t>
            </a:r>
            <a:r>
              <a:rPr spc="-10" dirty="0"/>
              <a:t>прививку </a:t>
            </a:r>
            <a:r>
              <a:rPr spc="-20" dirty="0"/>
              <a:t>от </a:t>
            </a:r>
            <a:r>
              <a:rPr spc="-5" dirty="0"/>
              <a:t>гриппа</a:t>
            </a:r>
            <a:r>
              <a:rPr spc="10" dirty="0"/>
              <a:t> </a:t>
            </a:r>
            <a:r>
              <a:rPr dirty="0"/>
              <a:t>и</a:t>
            </a:r>
          </a:p>
          <a:p>
            <a:pPr marL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мыться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233" y="940053"/>
            <a:ext cx="850963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4895" marR="433705" indent="-312039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Врачи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дают следующие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рекомендации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по мерам </a:t>
            </a:r>
            <a:r>
              <a:rPr sz="18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предосторожности </a:t>
            </a:r>
            <a:r>
              <a:rPr sz="18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после  </a:t>
            </a:r>
            <a:r>
              <a:rPr sz="18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вакцинации:</a:t>
            </a:r>
            <a:endParaRPr sz="180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непосредственное </a:t>
            </a:r>
            <a:r>
              <a:rPr sz="1800" b="1" spc="-5" dirty="0">
                <a:latin typeface="Times New Roman"/>
                <a:cs typeface="Times New Roman"/>
              </a:rPr>
              <a:t>место </a:t>
            </a:r>
            <a:r>
              <a:rPr sz="1800" b="1" spc="-15" dirty="0">
                <a:latin typeface="Times New Roman"/>
                <a:cs typeface="Times New Roman"/>
              </a:rPr>
              <a:t>укола желательно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15" dirty="0">
                <a:latin typeface="Times New Roman"/>
                <a:cs typeface="Times New Roman"/>
              </a:rPr>
              <a:t>мочить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течение суток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(на</a:t>
            </a:r>
            <a:endParaRPr sz="18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действие </a:t>
            </a:r>
            <a:r>
              <a:rPr sz="1800" b="1" spc="-10" dirty="0">
                <a:latin typeface="Times New Roman"/>
                <a:cs typeface="Times New Roman"/>
              </a:rPr>
              <a:t>вакцины </a:t>
            </a:r>
            <a:r>
              <a:rPr sz="1800" b="1" spc="-15" dirty="0">
                <a:latin typeface="Times New Roman"/>
                <a:cs typeface="Times New Roman"/>
              </a:rPr>
              <a:t>это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30" dirty="0">
                <a:latin typeface="Times New Roman"/>
                <a:cs typeface="Times New Roman"/>
              </a:rPr>
              <a:t>повлияет, </a:t>
            </a:r>
            <a:r>
              <a:rPr sz="1800" b="1" spc="-15" dirty="0">
                <a:latin typeface="Times New Roman"/>
                <a:cs typeface="Times New Roman"/>
              </a:rPr>
              <a:t>однако </a:t>
            </a:r>
            <a:r>
              <a:rPr sz="1800" b="1" spc="-25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вызвать раздражение</a:t>
            </a:r>
            <a:r>
              <a:rPr sz="1800" b="1" spc="32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кожи);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течение суток </a:t>
            </a:r>
            <a:r>
              <a:rPr sz="1800" b="1" spc="-5" dirty="0">
                <a:latin typeface="Times New Roman"/>
                <a:cs typeface="Times New Roman"/>
              </a:rPr>
              <a:t>нельзя </a:t>
            </a:r>
            <a:r>
              <a:rPr sz="1800" b="1" spc="-15" dirty="0">
                <a:latin typeface="Times New Roman"/>
                <a:cs typeface="Times New Roman"/>
              </a:rPr>
              <a:t>купаться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20" dirty="0">
                <a:latin typeface="Times New Roman"/>
                <a:cs typeface="Times New Roman"/>
              </a:rPr>
              <a:t>холодной </a:t>
            </a:r>
            <a:r>
              <a:rPr sz="1800" b="1" spc="-5" dirty="0">
                <a:latin typeface="Times New Roman"/>
                <a:cs typeface="Times New Roman"/>
              </a:rPr>
              <a:t>или </a:t>
            </a:r>
            <a:r>
              <a:rPr sz="1800" b="1" spc="-10" dirty="0">
                <a:latin typeface="Times New Roman"/>
                <a:cs typeface="Times New Roman"/>
              </a:rPr>
              <a:t>горячей </a:t>
            </a:r>
            <a:r>
              <a:rPr sz="1800" b="1" spc="-15" dirty="0">
                <a:latin typeface="Times New Roman"/>
                <a:cs typeface="Times New Roman"/>
              </a:rPr>
              <a:t>воде, </a:t>
            </a:r>
            <a:r>
              <a:rPr sz="1800" b="1" dirty="0">
                <a:latin typeface="Times New Roman"/>
                <a:cs typeface="Times New Roman"/>
              </a:rPr>
              <a:t>так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spc="-5" dirty="0">
                <a:latin typeface="Times New Roman"/>
                <a:cs typeface="Times New Roman"/>
              </a:rPr>
              <a:t>общее  </a:t>
            </a:r>
            <a:r>
              <a:rPr sz="1800" b="1" spc="-10" dirty="0">
                <a:latin typeface="Times New Roman"/>
                <a:cs typeface="Times New Roman"/>
              </a:rPr>
              <a:t>изменение </a:t>
            </a:r>
            <a:r>
              <a:rPr sz="1800" b="1" spc="-15" dirty="0">
                <a:latin typeface="Times New Roman"/>
                <a:cs typeface="Times New Roman"/>
              </a:rPr>
              <a:t>температурного </a:t>
            </a:r>
            <a:r>
              <a:rPr sz="1800" b="1" spc="-10" dirty="0">
                <a:latin typeface="Times New Roman"/>
                <a:cs typeface="Times New Roman"/>
              </a:rPr>
              <a:t>режима </a:t>
            </a:r>
            <a:r>
              <a:rPr sz="1800" b="1" spc="-30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повлиять </a:t>
            </a:r>
            <a:r>
              <a:rPr sz="1800" b="1" spc="-5" dirty="0">
                <a:latin typeface="Times New Roman"/>
                <a:cs typeface="Times New Roman"/>
              </a:rPr>
              <a:t>на действие</a:t>
            </a:r>
            <a:r>
              <a:rPr sz="1800" b="1" spc="2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вакцины;</a:t>
            </a:r>
            <a:endParaRPr sz="1800">
              <a:latin typeface="Times New Roman"/>
              <a:cs typeface="Times New Roman"/>
            </a:endParaRPr>
          </a:p>
          <a:p>
            <a:pPr marL="299085" marR="475615" indent="-286385">
              <a:lnSpc>
                <a:spcPct val="100000"/>
              </a:lnSpc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нельзя </a:t>
            </a:r>
            <a:r>
              <a:rPr sz="1800" b="1" spc="-10" dirty="0">
                <a:latin typeface="Times New Roman"/>
                <a:cs typeface="Times New Roman"/>
              </a:rPr>
              <a:t>расчесывать </a:t>
            </a:r>
            <a:r>
              <a:rPr sz="1800" b="1" spc="-5" dirty="0">
                <a:latin typeface="Times New Roman"/>
                <a:cs typeface="Times New Roman"/>
              </a:rPr>
              <a:t>место </a:t>
            </a:r>
            <a:r>
              <a:rPr sz="1800" b="1" spc="-10" dirty="0">
                <a:latin typeface="Times New Roman"/>
                <a:cs typeface="Times New Roman"/>
              </a:rPr>
              <a:t>укола, </a:t>
            </a:r>
            <a:r>
              <a:rPr sz="1800" b="1" dirty="0">
                <a:latin typeface="Times New Roman"/>
                <a:cs typeface="Times New Roman"/>
              </a:rPr>
              <a:t>так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spc="0" dirty="0">
                <a:latin typeface="Times New Roman"/>
                <a:cs typeface="Times New Roman"/>
              </a:rPr>
              <a:t>есть </a:t>
            </a:r>
            <a:r>
              <a:rPr sz="1800" b="1" spc="-5" dirty="0">
                <a:latin typeface="Times New Roman"/>
                <a:cs typeface="Times New Roman"/>
              </a:rPr>
              <a:t>риск </a:t>
            </a:r>
            <a:r>
              <a:rPr sz="1800" b="1" dirty="0">
                <a:latin typeface="Times New Roman"/>
                <a:cs typeface="Times New Roman"/>
              </a:rPr>
              <a:t>занести </a:t>
            </a:r>
            <a:r>
              <a:rPr sz="1800" b="1" spc="-5" dirty="0">
                <a:latin typeface="Times New Roman"/>
                <a:cs typeface="Times New Roman"/>
              </a:rPr>
              <a:t>инфекцию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5" dirty="0">
                <a:latin typeface="Times New Roman"/>
                <a:cs typeface="Times New Roman"/>
              </a:rPr>
              <a:t>кожу.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16002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Дополнительной рекомендацией </a:t>
            </a:r>
            <a:r>
              <a:rPr sz="1800" b="1" spc="-5" dirty="0">
                <a:latin typeface="Times New Roman"/>
                <a:cs typeface="Times New Roman"/>
              </a:rPr>
              <a:t>является временное </a:t>
            </a:r>
            <a:r>
              <a:rPr sz="1800" b="1" spc="-10" dirty="0">
                <a:latin typeface="Times New Roman"/>
                <a:cs typeface="Times New Roman"/>
              </a:rPr>
              <a:t>избегание </a:t>
            </a:r>
            <a:r>
              <a:rPr sz="1800" b="1" spc="-5" dirty="0">
                <a:latin typeface="Times New Roman"/>
                <a:cs typeface="Times New Roman"/>
              </a:rPr>
              <a:t>посещения </a:t>
            </a:r>
            <a:r>
              <a:rPr sz="1800" b="1" dirty="0">
                <a:latin typeface="Times New Roman"/>
                <a:cs typeface="Times New Roman"/>
              </a:rPr>
              <a:t>мест  </a:t>
            </a:r>
            <a:r>
              <a:rPr sz="1800" b="1" spc="-15" dirty="0">
                <a:latin typeface="Times New Roman"/>
                <a:cs typeface="Times New Roman"/>
              </a:rPr>
              <a:t>массового </a:t>
            </a:r>
            <a:r>
              <a:rPr sz="1800" b="1" spc="-5" dirty="0">
                <a:latin typeface="Times New Roman"/>
                <a:cs typeface="Times New Roman"/>
              </a:rPr>
              <a:t>скопления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людей.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1775" y="4149077"/>
            <a:ext cx="3705987" cy="246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186893"/>
            <a:ext cx="57892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Вакцины </a:t>
            </a:r>
            <a:r>
              <a:rPr spc="-15" dirty="0"/>
              <a:t>от </a:t>
            </a:r>
            <a:r>
              <a:rPr spc="-5" dirty="0"/>
              <a:t>гриппа </a:t>
            </a:r>
            <a:r>
              <a:rPr dirty="0"/>
              <a:t>в </a:t>
            </a:r>
            <a:r>
              <a:rPr dirty="0" smtClean="0"/>
              <a:t>202</a:t>
            </a:r>
            <a:r>
              <a:rPr lang="ru-RU" dirty="0" smtClean="0"/>
              <a:t>1</a:t>
            </a:r>
            <a:r>
              <a:rPr spc="-40" dirty="0" smtClean="0"/>
              <a:t> </a:t>
            </a:r>
            <a:r>
              <a:rPr spc="-45" dirty="0"/>
              <a:t>году</a:t>
            </a:r>
          </a:p>
        </p:txBody>
      </p:sp>
      <p:sp>
        <p:nvSpPr>
          <p:cNvPr id="3" name="object 3"/>
          <p:cNvSpPr/>
          <p:nvPr/>
        </p:nvSpPr>
        <p:spPr>
          <a:xfrm>
            <a:off x="395541" y="1052702"/>
            <a:ext cx="0" cy="1368425"/>
          </a:xfrm>
          <a:custGeom>
            <a:avLst/>
            <a:gdLst/>
            <a:ahLst/>
            <a:cxnLst/>
            <a:rect l="l" t="t" r="r" b="b"/>
            <a:pathLst>
              <a:path h="1368425">
                <a:moveTo>
                  <a:pt x="0" y="0"/>
                </a:moveTo>
                <a:lnTo>
                  <a:pt x="0" y="1368171"/>
                </a:lnTo>
              </a:path>
            </a:pathLst>
          </a:custGeom>
          <a:ln w="762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411" y="2633472"/>
            <a:ext cx="4579620" cy="2592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7256" y="1078484"/>
            <a:ext cx="7593965" cy="3804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latin typeface="Times New Roman"/>
                <a:cs typeface="Times New Roman"/>
              </a:rPr>
              <a:t>Состав </a:t>
            </a:r>
            <a:r>
              <a:rPr sz="1800" spc="-10" dirty="0">
                <a:latin typeface="Times New Roman"/>
                <a:cs typeface="Times New Roman"/>
              </a:rPr>
              <a:t>вакцины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гриппа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dirty="0" smtClean="0">
                <a:latin typeface="Times New Roman"/>
                <a:cs typeface="Times New Roman"/>
              </a:rPr>
              <a:t>202</a:t>
            </a:r>
            <a:r>
              <a:rPr lang="ru-RU" sz="1800" dirty="0" smtClean="0">
                <a:latin typeface="Times New Roman"/>
                <a:cs typeface="Times New Roman"/>
              </a:rPr>
              <a:t>1</a:t>
            </a:r>
            <a:r>
              <a:rPr sz="1800" dirty="0" smtClean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году </a:t>
            </a:r>
            <a:r>
              <a:rPr sz="1800" spc="-10" dirty="0">
                <a:latin typeface="Times New Roman"/>
                <a:cs typeface="Times New Roman"/>
              </a:rPr>
              <a:t>уже </a:t>
            </a:r>
            <a:r>
              <a:rPr sz="1800" spc="-5" dirty="0">
                <a:latin typeface="Times New Roman"/>
                <a:cs typeface="Times New Roman"/>
              </a:rPr>
              <a:t>утвержден. </a:t>
            </a:r>
            <a:r>
              <a:rPr sz="1800" spc="-10" dirty="0">
                <a:latin typeface="Times New Roman"/>
                <a:cs typeface="Times New Roman"/>
              </a:rPr>
              <a:t>Кроме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этого,</a:t>
            </a:r>
            <a:endParaRPr sz="1800" dirty="0">
              <a:latin typeface="Times New Roman"/>
              <a:cs typeface="Times New Roman"/>
            </a:endParaRPr>
          </a:p>
          <a:p>
            <a:pPr marL="89535" marR="508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Роспотребнадзор </a:t>
            </a:r>
            <a:r>
              <a:rPr sz="1800" spc="-10" dirty="0">
                <a:latin typeface="Times New Roman"/>
                <a:cs typeface="Times New Roman"/>
              </a:rPr>
              <a:t>уже </a:t>
            </a:r>
            <a:r>
              <a:rPr sz="1800" spc="-5" dirty="0">
                <a:latin typeface="Times New Roman"/>
                <a:cs typeface="Times New Roman"/>
              </a:rPr>
              <a:t>утвердил </a:t>
            </a:r>
            <a:r>
              <a:rPr sz="1800" spc="-10" dirty="0">
                <a:latin typeface="Times New Roman"/>
                <a:cs typeface="Times New Roman"/>
              </a:rPr>
              <a:t>перечень препаратов, </a:t>
            </a:r>
            <a:r>
              <a:rPr sz="1800" spc="-25" dirty="0">
                <a:latin typeface="Times New Roman"/>
                <a:cs typeface="Times New Roman"/>
              </a:rPr>
              <a:t>который </a:t>
            </a:r>
            <a:r>
              <a:rPr sz="1800" spc="-15" dirty="0">
                <a:latin typeface="Times New Roman"/>
                <a:cs typeface="Times New Roman"/>
              </a:rPr>
              <a:t>может </a:t>
            </a:r>
            <a:r>
              <a:rPr sz="1800" dirty="0">
                <a:latin typeface="Times New Roman"/>
                <a:cs typeface="Times New Roman"/>
              </a:rPr>
              <a:t>быть  </a:t>
            </a:r>
            <a:r>
              <a:rPr sz="1800" spc="-10" dirty="0">
                <a:latin typeface="Times New Roman"/>
                <a:cs typeface="Times New Roman"/>
              </a:rPr>
              <a:t>использован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0" dirty="0" err="1">
                <a:latin typeface="Times New Roman"/>
                <a:cs typeface="Times New Roman"/>
              </a:rPr>
              <a:t>прививочной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 err="1" smtClean="0">
                <a:latin typeface="Times New Roman"/>
                <a:cs typeface="Times New Roman"/>
              </a:rPr>
              <a:t>кампании</a:t>
            </a:r>
            <a:r>
              <a:rPr sz="1800" dirty="0" smtClean="0">
                <a:latin typeface="Times New Roman"/>
                <a:cs typeface="Times New Roman"/>
              </a:rPr>
              <a:t>. </a:t>
            </a:r>
            <a:r>
              <a:rPr sz="1800" spc="-5" dirty="0">
                <a:latin typeface="Times New Roman"/>
                <a:cs typeface="Times New Roman"/>
              </a:rPr>
              <a:t>Данные </a:t>
            </a:r>
            <a:r>
              <a:rPr sz="1800" spc="-10" dirty="0">
                <a:latin typeface="Times New Roman"/>
                <a:cs typeface="Times New Roman"/>
              </a:rPr>
              <a:t>вакцины </a:t>
            </a:r>
            <a:r>
              <a:rPr sz="1800" spc="-35" dirty="0">
                <a:latin typeface="Times New Roman"/>
                <a:cs typeface="Times New Roman"/>
              </a:rPr>
              <a:t>будут  </a:t>
            </a:r>
            <a:r>
              <a:rPr sz="1800" spc="-5" dirty="0">
                <a:latin typeface="Times New Roman"/>
                <a:cs typeface="Times New Roman"/>
              </a:rPr>
              <a:t>применяться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15" dirty="0">
                <a:latin typeface="Times New Roman"/>
                <a:cs typeface="Times New Roman"/>
              </a:rPr>
              <a:t>городских </a:t>
            </a:r>
            <a:r>
              <a:rPr sz="1800" spc="-10" dirty="0">
                <a:latin typeface="Times New Roman"/>
                <a:cs typeface="Times New Roman"/>
              </a:rPr>
              <a:t>поликлиниках, </a:t>
            </a:r>
            <a:r>
              <a:rPr sz="1800" spc="-5" dirty="0">
                <a:latin typeface="Times New Roman"/>
                <a:cs typeface="Times New Roman"/>
              </a:rPr>
              <a:t>мобильных </a:t>
            </a:r>
            <a:r>
              <a:rPr sz="1800" spc="-10" dirty="0">
                <a:latin typeface="Times New Roman"/>
                <a:cs typeface="Times New Roman"/>
              </a:rPr>
              <a:t>прививочных </a:t>
            </a:r>
            <a:r>
              <a:rPr sz="1800" dirty="0">
                <a:latin typeface="Times New Roman"/>
                <a:cs typeface="Times New Roman"/>
              </a:rPr>
              <a:t>станциях,  детских садах, </a:t>
            </a:r>
            <a:r>
              <a:rPr sz="1800" spc="-25" dirty="0">
                <a:latin typeface="Times New Roman"/>
                <a:cs typeface="Times New Roman"/>
              </a:rPr>
              <a:t>школах </a:t>
            </a:r>
            <a:r>
              <a:rPr sz="1800" dirty="0">
                <a:latin typeface="Times New Roman"/>
                <a:cs typeface="Times New Roman"/>
              </a:rPr>
              <a:t>и в </a:t>
            </a:r>
            <a:r>
              <a:rPr sz="1800" spc="-5" dirty="0">
                <a:latin typeface="Times New Roman"/>
                <a:cs typeface="Times New Roman"/>
              </a:rPr>
              <a:t>других </a:t>
            </a:r>
            <a:r>
              <a:rPr sz="1800" dirty="0">
                <a:latin typeface="Times New Roman"/>
                <a:cs typeface="Times New Roman"/>
              </a:rPr>
              <a:t>учебных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заведениях.</a:t>
            </a:r>
            <a:endParaRPr sz="1800" dirty="0">
              <a:latin typeface="Times New Roman"/>
              <a:cs typeface="Times New Roman"/>
            </a:endParaRPr>
          </a:p>
          <a:p>
            <a:pPr marL="12700" marR="3322320" indent="3810" algn="ctr">
              <a:lnSpc>
                <a:spcPct val="100000"/>
              </a:lnSpc>
              <a:spcBef>
                <a:spcPts val="1675"/>
              </a:spcBef>
            </a:pP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Против гриппа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в </a:t>
            </a:r>
            <a:r>
              <a:rPr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202</a:t>
            </a:r>
            <a:r>
              <a:rPr lang="ru-RU"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sz="1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году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могут 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использоваться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следующие медицинские  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препараты: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15" dirty="0">
                <a:latin typeface="Times New Roman"/>
                <a:cs typeface="Times New Roman"/>
              </a:rPr>
              <a:t>Совигрипп;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40" dirty="0">
                <a:latin typeface="Times New Roman"/>
                <a:cs typeface="Times New Roman"/>
              </a:rPr>
              <a:t>Ультрикс;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45" dirty="0">
                <a:latin typeface="Times New Roman"/>
                <a:cs typeface="Times New Roman"/>
              </a:rPr>
              <a:t>Ультрикс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Квадри;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20" dirty="0">
                <a:latin typeface="Times New Roman"/>
                <a:cs typeface="Times New Roman"/>
              </a:rPr>
              <a:t>Флю-м;</a:t>
            </a:r>
            <a:endParaRPr sz="1800" dirty="0">
              <a:latin typeface="Times New Roman"/>
              <a:cs typeface="Times New Roman"/>
            </a:endParaRPr>
          </a:p>
          <a:p>
            <a:pPr marL="402590" indent="-228600">
              <a:lnSpc>
                <a:spcPct val="100000"/>
              </a:lnSpc>
              <a:buClr>
                <a:srgbClr val="C00000"/>
              </a:buClr>
              <a:buAutoNum type="arabicPeriod"/>
              <a:tabLst>
                <a:tab pos="403225" algn="l"/>
              </a:tabLst>
            </a:pPr>
            <a:r>
              <a:rPr sz="1800" b="1" spc="-25" dirty="0">
                <a:latin typeface="Times New Roman"/>
                <a:cs typeface="Times New Roman"/>
              </a:rPr>
              <a:t>Гриппол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плюс.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64098" y="2529967"/>
            <a:ext cx="3366897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186893"/>
            <a:ext cx="57892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tabLst>
                <a:tab pos="403225" algn="l"/>
              </a:tabLst>
            </a:pPr>
            <a:r>
              <a:rPr lang="ru-RU" spc="-45" dirty="0" err="1" smtClean="0"/>
              <a:t>Совигрипп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1000" y="4191000"/>
            <a:ext cx="855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Антигенный состав вакцины изменяется каждый год в соответствии с эпидемической ситуацией и рекомендациями ВОЗ.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0" y="4816895"/>
            <a:ext cx="838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</a:rPr>
              <a:t>Противопоказания к применению</a:t>
            </a:r>
          </a:p>
          <a:p>
            <a:r>
              <a:rPr lang="ru-RU" sz="1400" dirty="0">
                <a:solidFill>
                  <a:srgbClr val="C00000"/>
                </a:solidFill>
              </a:rPr>
              <a:t>Аллергические реакции на предшествующее введение вакцины; острые лихорадочные состояния или обострение хронического заболевания (вакцинацию проводят после выздоровления или ремиссии); нетяжелые ОРВИ (вакцинацию проводят после нормализации температуры тела); повышенная чувствительность, в </a:t>
            </a:r>
            <a:r>
              <a:rPr lang="ru-RU" sz="1400" dirty="0" err="1">
                <a:solidFill>
                  <a:srgbClr val="C00000"/>
                </a:solidFill>
              </a:rPr>
              <a:t>т.ч</a:t>
            </a:r>
            <a:r>
              <a:rPr lang="ru-RU" sz="1400" dirty="0">
                <a:solidFill>
                  <a:srgbClr val="C00000"/>
                </a:solidFill>
              </a:rPr>
              <a:t>. к куриному белку и </a:t>
            </a:r>
            <a:r>
              <a:rPr lang="ru-RU" sz="1400" dirty="0" err="1">
                <a:solidFill>
                  <a:srgbClr val="C00000"/>
                </a:solidFill>
              </a:rPr>
              <a:t>аминогликозидам</a:t>
            </a:r>
            <a:r>
              <a:rPr lang="ru-RU" sz="1400" dirty="0">
                <a:solidFill>
                  <a:srgbClr val="C00000"/>
                </a:solidFill>
              </a:rPr>
              <a:t>.</a:t>
            </a:r>
          </a:p>
          <a:p>
            <a:r>
              <a:rPr lang="ru-RU" sz="1200" dirty="0"/>
              <a:t/>
            </a:r>
            <a:br>
              <a:rPr lang="ru-RU" sz="1200" dirty="0"/>
            </a:br>
            <a:endParaRPr lang="ru-RU" sz="12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1716"/>
              </p:ext>
            </p:extLst>
          </p:nvPr>
        </p:nvGraphicFramePr>
        <p:xfrm>
          <a:off x="2438400" y="2339701"/>
          <a:ext cx="4953000" cy="1722120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val="509923768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16153412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effectLst/>
                        </a:rPr>
                        <a:t>1 доза (0.5 мл)</a:t>
                      </a:r>
                      <a:endParaRPr lang="ru-RU" sz="1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696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гемагглютинин вируса гриппа подтипа A (H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1</a:t>
                      </a:r>
                      <a:r>
                        <a:rPr lang="ru-RU" sz="140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5 мкг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165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гемагглютинин вируса гриппа подтипа A (H</a:t>
                      </a:r>
                      <a:r>
                        <a:rPr lang="ru-RU" sz="1400" baseline="-25000">
                          <a:effectLst/>
                        </a:rPr>
                        <a:t>3</a:t>
                      </a:r>
                      <a:r>
                        <a:rPr lang="ru-RU" sz="1400">
                          <a:effectLst/>
                        </a:rPr>
                        <a:t>N</a:t>
                      </a:r>
                      <a:r>
                        <a:rPr lang="ru-RU" sz="1400" baseline="-25000">
                          <a:effectLst/>
                        </a:rPr>
                        <a:t>2</a:t>
                      </a:r>
                      <a:r>
                        <a:rPr lang="ru-RU" sz="140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 мкг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369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гемагглютинин вируса гриппа подтипа B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11 мкг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81344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633" y="1210751"/>
            <a:ext cx="84044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Раствор для в/м введения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бесцветный или слегка желтоватый, прозрачный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или слабо опалесцирующий.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Вспомогательные вещества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: адъювант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Совидон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™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- 500 мкг, консервант -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тиомерсал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- 50±7.5 мкг,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буферный раствор - до 0.5 мл.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15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5800" y="1010285"/>
            <a:ext cx="43942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13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Нынешней </a:t>
            </a:r>
            <a:r>
              <a:rPr sz="1800" b="1" spc="0" dirty="0">
                <a:latin typeface="Times New Roman"/>
                <a:cs typeface="Times New Roman"/>
              </a:rPr>
              <a:t>осенью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Россию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другие  </a:t>
            </a:r>
            <a:r>
              <a:rPr sz="1800" b="1" dirty="0">
                <a:latin typeface="Times New Roman"/>
                <a:cs typeface="Times New Roman"/>
              </a:rPr>
              <a:t>страны </a:t>
            </a:r>
            <a:r>
              <a:rPr sz="1800" b="1" spc="-5" dirty="0">
                <a:latin typeface="Times New Roman"/>
                <a:cs typeface="Times New Roman"/>
              </a:rPr>
              <a:t>Северного </a:t>
            </a:r>
            <a:r>
              <a:rPr sz="1800" b="1" spc="-10" dirty="0">
                <a:latin typeface="Times New Roman"/>
                <a:cs typeface="Times New Roman"/>
              </a:rPr>
              <a:t>полушария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придут</a:t>
            </a:r>
            <a:endParaRPr sz="1800" dirty="0">
              <a:latin typeface="Times New Roman"/>
              <a:cs typeface="Times New Roman"/>
            </a:endParaRPr>
          </a:p>
          <a:p>
            <a:pPr marL="12700" marR="12446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штаммы </a:t>
            </a:r>
            <a:r>
              <a:rPr sz="1800" b="1" spc="-15" dirty="0">
                <a:latin typeface="Times New Roman"/>
                <a:cs typeface="Times New Roman"/>
              </a:rPr>
              <a:t>вируса </a:t>
            </a:r>
            <a:r>
              <a:rPr sz="1800" b="1" spc="-5" dirty="0">
                <a:latin typeface="Times New Roman"/>
                <a:cs typeface="Times New Roman"/>
              </a:rPr>
              <a:t>гриппа </a:t>
            </a:r>
            <a:r>
              <a:rPr sz="1800" b="1" spc="-15" dirty="0">
                <a:latin typeface="Times New Roman"/>
                <a:cs typeface="Times New Roman"/>
              </a:rPr>
              <a:t>типов </a:t>
            </a:r>
            <a:r>
              <a:rPr sz="1800" b="1" dirty="0">
                <a:latin typeface="Times New Roman"/>
                <a:cs typeface="Times New Roman"/>
              </a:rPr>
              <a:t>А и В, </a:t>
            </a:r>
            <a:r>
              <a:rPr sz="1800" b="1" spc="-5" dirty="0">
                <a:latin typeface="Times New Roman"/>
                <a:cs typeface="Times New Roman"/>
              </a:rPr>
              <a:t>три  из них </a:t>
            </a:r>
            <a:r>
              <a:rPr sz="1800" b="1" spc="-10" dirty="0">
                <a:latin typeface="Times New Roman"/>
                <a:cs typeface="Times New Roman"/>
              </a:rPr>
              <a:t>являются </a:t>
            </a:r>
            <a:r>
              <a:rPr sz="1800" b="1" spc="-15" dirty="0">
                <a:latin typeface="Times New Roman"/>
                <a:cs typeface="Times New Roman"/>
              </a:rPr>
              <a:t>новыми. </a:t>
            </a:r>
            <a:r>
              <a:rPr sz="1800" b="1" dirty="0">
                <a:latin typeface="Times New Roman"/>
                <a:cs typeface="Times New Roman"/>
              </a:rPr>
              <a:t>Об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этом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сообщила </a:t>
            </a:r>
            <a:r>
              <a:rPr sz="1800" b="1" spc="-25" dirty="0">
                <a:latin typeface="Times New Roman"/>
                <a:cs typeface="Times New Roman"/>
              </a:rPr>
              <a:t>глава </a:t>
            </a:r>
            <a:r>
              <a:rPr sz="1800" b="1" spc="-5" dirty="0">
                <a:latin typeface="Times New Roman"/>
                <a:cs typeface="Times New Roman"/>
              </a:rPr>
              <a:t>Роспотребнадзора Анна  </a:t>
            </a:r>
            <a:r>
              <a:rPr sz="1800" b="1" spc="-10" dirty="0">
                <a:latin typeface="Times New Roman"/>
                <a:cs typeface="Times New Roman"/>
              </a:rPr>
              <a:t>Попова </a:t>
            </a: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0" dirty="0">
                <a:latin typeface="Times New Roman"/>
                <a:cs typeface="Times New Roman"/>
              </a:rPr>
              <a:t>совещании </a:t>
            </a:r>
            <a:r>
              <a:rPr sz="1800" b="1" dirty="0">
                <a:latin typeface="Times New Roman"/>
                <a:cs typeface="Times New Roman"/>
              </a:rPr>
              <a:t>у </a:t>
            </a:r>
            <a:r>
              <a:rPr sz="1800" b="1" spc="-5" dirty="0">
                <a:latin typeface="Times New Roman"/>
                <a:cs typeface="Times New Roman"/>
              </a:rPr>
              <a:t>президента,  </a:t>
            </a:r>
            <a:r>
              <a:rPr sz="1800" b="1" spc="-10" dirty="0">
                <a:latin typeface="Times New Roman"/>
                <a:cs typeface="Times New Roman"/>
              </a:rPr>
              <a:t>пояснив, </a:t>
            </a:r>
            <a:r>
              <a:rPr sz="1800" b="1" spc="-15" dirty="0">
                <a:latin typeface="Times New Roman"/>
                <a:cs typeface="Times New Roman"/>
              </a:rPr>
              <a:t>что речь </a:t>
            </a:r>
            <a:r>
              <a:rPr sz="1800" b="1" spc="-5" dirty="0">
                <a:latin typeface="Times New Roman"/>
                <a:cs typeface="Times New Roman"/>
              </a:rPr>
              <a:t>идет </a:t>
            </a:r>
            <a:r>
              <a:rPr sz="1800" b="1" dirty="0">
                <a:latin typeface="Times New Roman"/>
                <a:cs typeface="Times New Roman"/>
              </a:rPr>
              <a:t>о </a:t>
            </a:r>
            <a:r>
              <a:rPr sz="1800" b="1" spc="-15" dirty="0">
                <a:latin typeface="Times New Roman"/>
                <a:cs typeface="Times New Roman"/>
              </a:rPr>
              <a:t>разновидностях  </a:t>
            </a:r>
            <a:r>
              <a:rPr sz="1800" b="1" spc="-10" dirty="0">
                <a:latin typeface="Times New Roman"/>
                <a:cs typeface="Times New Roman"/>
              </a:rPr>
              <a:t>вируса, </a:t>
            </a:r>
            <a:r>
              <a:rPr sz="1800" b="1" spc="-15" dirty="0">
                <a:latin typeface="Times New Roman"/>
                <a:cs typeface="Times New Roman"/>
              </a:rPr>
              <a:t>от которых </a:t>
            </a:r>
            <a:r>
              <a:rPr sz="1800" b="1" dirty="0">
                <a:latin typeface="Times New Roman"/>
                <a:cs typeface="Times New Roman"/>
              </a:rPr>
              <a:t>население </a:t>
            </a:r>
            <a:r>
              <a:rPr sz="1800" b="1" spc="-5" dirty="0">
                <a:latin typeface="Times New Roman"/>
                <a:cs typeface="Times New Roman"/>
              </a:rPr>
              <a:t>страны еще  не прививалось и, соответственно, не  имеет </a:t>
            </a:r>
            <a:r>
              <a:rPr sz="1800" b="1" spc="-15" dirty="0">
                <a:latin typeface="Times New Roman"/>
                <a:cs typeface="Times New Roman"/>
              </a:rPr>
              <a:t>популяционного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иммунитета.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8606" y="847091"/>
            <a:ext cx="3781425" cy="309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1499" y="3942715"/>
            <a:ext cx="251587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Анна</a:t>
            </a:r>
            <a:r>
              <a:rPr sz="2400" b="1" spc="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Попова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800" b="1" spc="-25" dirty="0">
                <a:solidFill>
                  <a:srgbClr val="0033CC"/>
                </a:solidFill>
                <a:latin typeface="Times New Roman"/>
                <a:cs typeface="Times New Roman"/>
              </a:rPr>
              <a:t>глава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 Роспотребнадзора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25118" y="5393842"/>
            <a:ext cx="716089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Это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грозит тем, </a:t>
            </a:r>
            <a:r>
              <a:rPr sz="3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что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сезонная</a:t>
            </a:r>
            <a:r>
              <a:rPr sz="3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вспышка</a:t>
            </a:r>
            <a:endParaRPr sz="3200">
              <a:latin typeface="Times New Roman"/>
              <a:cs typeface="Times New Roman"/>
            </a:endParaRPr>
          </a:p>
          <a:p>
            <a:pPr marR="44450" algn="ctr">
              <a:lnSpc>
                <a:spcPct val="100000"/>
              </a:lnSpc>
              <a:spcBef>
                <a:spcPts val="5"/>
              </a:spcBef>
            </a:pPr>
            <a:r>
              <a:rPr sz="3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гриппа </a:t>
            </a:r>
            <a:r>
              <a:rPr sz="32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может </a:t>
            </a:r>
            <a:r>
              <a:rPr sz="3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оказаться</a:t>
            </a:r>
            <a:r>
              <a:rPr sz="32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spc="0" dirty="0">
                <a:solidFill>
                  <a:srgbClr val="FF0000"/>
                </a:solidFill>
                <a:latin typeface="Times New Roman"/>
                <a:cs typeface="Times New Roman"/>
              </a:rPr>
              <a:t>серьезной.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1" y="74502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780" y="186893"/>
            <a:ext cx="578929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tabLst>
                <a:tab pos="403225" algn="l"/>
              </a:tabLst>
            </a:pPr>
            <a:r>
              <a:rPr lang="ru-RU" spc="-45" dirty="0" err="1"/>
              <a:t>Ультрикс</a:t>
            </a:r>
            <a:r>
              <a:rPr lang="ru-RU" spc="25" dirty="0"/>
              <a:t> </a:t>
            </a:r>
            <a:r>
              <a:rPr lang="ru-RU" spc="-5" dirty="0" err="1"/>
              <a:t>Квадри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835172"/>
              </p:ext>
            </p:extLst>
          </p:nvPr>
        </p:nvGraphicFramePr>
        <p:xfrm>
          <a:off x="2039449" y="1494833"/>
          <a:ext cx="4953000" cy="1565910"/>
        </p:xfrm>
        <a:graphic>
          <a:graphicData uri="http://schemas.openxmlformats.org/drawingml/2006/table">
            <a:tbl>
              <a:tblPr/>
              <a:tblGrid>
                <a:gridCol w="2476500">
                  <a:extLst>
                    <a:ext uri="{9D8B030D-6E8A-4147-A177-3AD203B41FA5}">
                      <a16:colId xmlns:a16="http://schemas.microsoft.com/office/drawing/2014/main" val="347786832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3629096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2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1 доза (0.5 мл)</a:t>
                      </a:r>
                      <a:endParaRPr lang="ru-RU" sz="12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9846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антиген вируса гриппа типа А (H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N</a:t>
                      </a:r>
                      <a:r>
                        <a:rPr lang="ru-RU" sz="1200" baseline="-25000" dirty="0">
                          <a:effectLst/>
                        </a:rPr>
                        <a:t>1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21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антиген вируса гриппа типа А (H</a:t>
                      </a:r>
                      <a:r>
                        <a:rPr lang="ru-RU" sz="1200" baseline="-25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N</a:t>
                      </a:r>
                      <a:r>
                        <a:rPr lang="ru-RU" sz="1200" baseline="-25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2836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антиген вируса гриппа типа B (линия Yamagata)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120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антиген вируса гриппа типа B (линия </a:t>
                      </a:r>
                      <a:r>
                        <a:rPr lang="ru-RU" sz="1200" dirty="0" err="1">
                          <a:effectLst/>
                        </a:rPr>
                        <a:t>Victoria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(15 ± 2) мкг ГА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B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751208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31150" y="1149461"/>
            <a:ext cx="83695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Раствор для в/м введения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в виде бесцветной или слегка желтоватой прозрачной жидкости, возможно наличие слабой опалесценции.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2288" y="3207687"/>
            <a:ext cx="8497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>
                <a:solidFill>
                  <a:srgbClr val="333333"/>
                </a:solidFill>
                <a:latin typeface="Arial" panose="020B0604020202020204" pitchFamily="34" charset="0"/>
              </a:rPr>
              <a:t>Вспомогательные вещества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полисорбат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80 - не более 250 мкг,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октоксинол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10 - не более 150 мкг, фосфатно-солевой буферный раствор - до 0.5 мл.</a:t>
            </a:r>
          </a:p>
          <a:p>
            <a:r>
              <a:rPr lang="ru-RU" sz="1100" i="1" dirty="0">
                <a:solidFill>
                  <a:srgbClr val="333333"/>
                </a:solidFill>
                <a:latin typeface="Arial" panose="020B0604020202020204" pitchFamily="34" charset="0"/>
              </a:rPr>
              <a:t>Состав фосфатно-солевого буферного раствора: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 натрия хлорид,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динатрия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гидрофосфата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дигидрат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, натрия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дигидрофосфата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333333"/>
                </a:solidFill>
                <a:latin typeface="Arial" panose="020B0604020202020204" pitchFamily="34" charset="0"/>
              </a:rPr>
              <a:t>дигидрат</a:t>
            </a:r>
            <a:r>
              <a:rPr lang="ru-RU" sz="1100" dirty="0">
                <a:solidFill>
                  <a:srgbClr val="333333"/>
                </a:solidFill>
                <a:latin typeface="Arial" panose="020B0604020202020204" pitchFamily="34" charset="0"/>
              </a:rPr>
              <a:t>, вода д/и.</a:t>
            </a:r>
            <a:endParaRPr lang="ru-RU" sz="11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4488" y="4122205"/>
            <a:ext cx="855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33333"/>
                </a:solidFill>
                <a:latin typeface="Arial" panose="020B0604020202020204" pitchFamily="34" charset="0"/>
              </a:rPr>
              <a:t>Антигенный состав вакцины изменяется каждый год в соответствии с эпидемической ситуацией и рекомендациями ВОЗ.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0849" y="4702845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</a:rPr>
              <a:t>Противопоказания к применению</a:t>
            </a:r>
          </a:p>
          <a:p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Острые инфекционные заболевания, обострения хронических заболеваний, повышенная чувствительность к активным или вспомогательным компонентам вакцины; повышенная чувствительность к гентамицина сульфату, формальдегиду,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мертиоляту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, натрия </a:t>
            </a:r>
            <a:r>
              <a:rPr lang="ru-RU" sz="1200" dirty="0" err="1">
                <a:solidFill>
                  <a:srgbClr val="C00000"/>
                </a:solidFill>
                <a:latin typeface="Arial" panose="020B0604020202020204" pitchFamily="34" charset="0"/>
              </a:rPr>
              <a:t>деоксихолату</a:t>
            </a: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</a:rPr>
              <a:t>, яичному куриному белку, используемым в технологическом процессе.</a:t>
            </a:r>
            <a:endParaRPr lang="ru-RU" sz="1200" b="0" i="0" dirty="0"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" y="52310"/>
            <a:ext cx="81534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3990" algn="ctr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tabLst>
                <a:tab pos="403225" algn="l"/>
              </a:tabLst>
            </a:pPr>
            <a:r>
              <a:rPr lang="ru-RU" sz="2800" spc="-45" dirty="0" smtClean="0"/>
              <a:t>Вакцинация от гриппа  - образовательные учреждения округа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573246"/>
              </p:ext>
            </p:extLst>
          </p:nvPr>
        </p:nvGraphicFramePr>
        <p:xfrm>
          <a:off x="427637" y="1295400"/>
          <a:ext cx="8382001" cy="4448243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754149">
                  <a:extLst>
                    <a:ext uri="{9D8B030D-6E8A-4147-A177-3AD203B41FA5}">
                      <a16:colId xmlns:a16="http://schemas.microsoft.com/office/drawing/2014/main" val="560495202"/>
                    </a:ext>
                  </a:extLst>
                </a:gridCol>
                <a:gridCol w="1757349">
                  <a:extLst>
                    <a:ext uri="{9D8B030D-6E8A-4147-A177-3AD203B41FA5}">
                      <a16:colId xmlns:a16="http://schemas.microsoft.com/office/drawing/2014/main" val="268868048"/>
                    </a:ext>
                  </a:extLst>
                </a:gridCol>
                <a:gridCol w="1247022">
                  <a:extLst>
                    <a:ext uri="{9D8B030D-6E8A-4147-A177-3AD203B41FA5}">
                      <a16:colId xmlns:a16="http://schemas.microsoft.com/office/drawing/2014/main" val="1668265278"/>
                    </a:ext>
                  </a:extLst>
                </a:gridCol>
                <a:gridCol w="1247022">
                  <a:extLst>
                    <a:ext uri="{9D8B030D-6E8A-4147-A177-3AD203B41FA5}">
                      <a16:colId xmlns:a16="http://schemas.microsoft.com/office/drawing/2014/main" val="4059747355"/>
                    </a:ext>
                  </a:extLst>
                </a:gridCol>
                <a:gridCol w="993458">
                  <a:extLst>
                    <a:ext uri="{9D8B030D-6E8A-4147-A177-3AD203B41FA5}">
                      <a16:colId xmlns:a16="http://schemas.microsoft.com/office/drawing/2014/main" val="1268146816"/>
                    </a:ext>
                  </a:extLst>
                </a:gridCol>
                <a:gridCol w="1383001">
                  <a:extLst>
                    <a:ext uri="{9D8B030D-6E8A-4147-A177-3AD203B41FA5}">
                      <a16:colId xmlns:a16="http://schemas.microsoft.com/office/drawing/2014/main" val="1601300592"/>
                    </a:ext>
                  </a:extLst>
                </a:gridCol>
              </a:tblGrid>
              <a:tr h="5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Школа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Подлежат вакцинации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Согласие на вакцинацию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Получено вакцины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Сделано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Мед.отводы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2456681888"/>
                  </a:ext>
                </a:extLst>
              </a:tr>
              <a:tr h="5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«СОШ  №1»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Учащиеся - 1132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500 доз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2859997256"/>
                  </a:ext>
                </a:extLst>
              </a:tr>
              <a:tr h="5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Работники - 103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0 доз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1-декрет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9-мед.показ.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348672734"/>
                  </a:ext>
                </a:extLst>
              </a:tr>
              <a:tr h="5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«СОШ  №3»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Учащиеся - 1333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243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 доз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2454215922"/>
                  </a:ext>
                </a:extLst>
              </a:tr>
              <a:tr h="5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Работники - 109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105 доз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4-декрет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б/л - 7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3235519364"/>
                  </a:ext>
                </a:extLst>
              </a:tr>
              <a:tr h="5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МБОУ «СОШ  №2»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Учащиеся - 1</a:t>
                      </a:r>
                      <a:r>
                        <a:rPr lang="en-US" sz="1800">
                          <a:effectLst/>
                        </a:rPr>
                        <a:t>257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76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500 доз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1081-</a:t>
                      </a:r>
                      <a:r>
                        <a:rPr lang="ru-RU" sz="1800">
                          <a:effectLst/>
                        </a:rPr>
                        <a:t>отказ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3001362263"/>
                  </a:ext>
                </a:extLst>
              </a:tr>
              <a:tr h="2926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Работники - 113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 доз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 </a:t>
                      </a:r>
                      <a:r>
                        <a:rPr lang="ru-RU" sz="1800" dirty="0" err="1">
                          <a:effectLst/>
                        </a:rPr>
                        <a:t>мед.отвод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39" marR="59539" marT="0" marB="0"/>
                </a:tc>
                <a:extLst>
                  <a:ext uri="{0D108BD9-81ED-4DB2-BD59-A6C34878D82A}">
                    <a16:rowId xmlns:a16="http://schemas.microsoft.com/office/drawing/2014/main" val="420499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94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8849" y="390304"/>
            <a:ext cx="8843381" cy="6075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2969389"/>
            <a:ext cx="487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ревакцинации от </a:t>
            </a:r>
            <a:r>
              <a:rPr lang="ru-RU" dirty="0" err="1"/>
              <a:t>коронавируса</a:t>
            </a:r>
            <a:r>
              <a:rPr lang="ru-RU" dirty="0"/>
              <a:t> подходят все российские препараты.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подавляющем большинстве случаев для ревакцинации применяют "Спутник V" или "Спутник </a:t>
            </a:r>
            <a:r>
              <a:rPr lang="ru-RU" dirty="0" err="1"/>
              <a:t>Лайт</a:t>
            </a:r>
            <a:r>
              <a:rPr lang="ru-RU" dirty="0"/>
              <a:t>".</a:t>
            </a:r>
          </a:p>
          <a:p>
            <a:r>
              <a:rPr lang="ru-RU" dirty="0" smtClean="0"/>
              <a:t>Для пожилых людей </a:t>
            </a:r>
            <a:r>
              <a:rPr lang="ru-RU" dirty="0"/>
              <a:t>или </a:t>
            </a:r>
            <a:r>
              <a:rPr lang="ru-RU" dirty="0" smtClean="0"/>
              <a:t>граждан </a:t>
            </a:r>
            <a:r>
              <a:rPr lang="ru-RU" dirty="0"/>
              <a:t>с хроническими </a:t>
            </a:r>
            <a:r>
              <a:rPr lang="ru-RU" dirty="0" smtClean="0"/>
              <a:t>заболеваниями - </a:t>
            </a:r>
            <a:r>
              <a:rPr lang="ru-RU" dirty="0"/>
              <a:t>"Спутник V". </a:t>
            </a:r>
            <a:r>
              <a:rPr lang="ru-RU" dirty="0" smtClean="0"/>
              <a:t>Для людей </a:t>
            </a:r>
            <a:r>
              <a:rPr lang="ru-RU" dirty="0"/>
              <a:t>молодых или среднего </a:t>
            </a:r>
            <a:r>
              <a:rPr lang="ru-RU" dirty="0" smtClean="0"/>
              <a:t>возраста </a:t>
            </a:r>
            <a:r>
              <a:rPr lang="ru-RU" dirty="0"/>
              <a:t>"Спутник </a:t>
            </a:r>
            <a:r>
              <a:rPr lang="ru-RU" dirty="0" err="1" smtClean="0"/>
              <a:t>Лайт</a:t>
            </a:r>
            <a:r>
              <a:rPr lang="ru-RU" dirty="0" smtClean="0"/>
              <a:t>«.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r="12644"/>
          <a:stretch/>
        </p:blipFill>
        <p:spPr>
          <a:xfrm>
            <a:off x="381000" y="3048000"/>
            <a:ext cx="3468414" cy="228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400" y="990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Вакцинацию </a:t>
            </a:r>
            <a:r>
              <a:rPr lang="ru-RU" sz="2000" b="1" dirty="0"/>
              <a:t>от гриппа необходимо проходить </a:t>
            </a:r>
            <a:r>
              <a:rPr lang="ru-RU" sz="2000" b="1" dirty="0">
                <a:solidFill>
                  <a:srgbClr val="FF0000"/>
                </a:solidFill>
              </a:rPr>
              <a:t>через месяц </a:t>
            </a:r>
            <a:r>
              <a:rPr lang="ru-RU" sz="2000" b="1" dirty="0"/>
              <a:t>после завершения курса вакцинации или ревакцинации от </a:t>
            </a:r>
            <a:r>
              <a:rPr lang="ru-RU" sz="2000" b="1" dirty="0" err="1"/>
              <a:t>коронавируса</a:t>
            </a:r>
            <a:r>
              <a:rPr lang="ru-RU" sz="2000" b="1" dirty="0"/>
              <a:t>.</a:t>
            </a:r>
          </a:p>
          <a:p>
            <a:pPr algn="ctr"/>
            <a:r>
              <a:rPr lang="ru-RU" sz="2000" b="1" dirty="0" smtClean="0"/>
              <a:t>Пауза </a:t>
            </a:r>
            <a:r>
              <a:rPr lang="ru-RU" sz="2000" b="1" dirty="0"/>
              <a:t>в 30 дней касается не только прививок от гриппа, но и от других заболеваний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6654" y="251936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РЕВАКЦИНАЦИЯ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1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13716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tabLst>
                <a:tab pos="361950" algn="l"/>
              </a:tabLst>
            </a:pPr>
            <a:r>
              <a:rPr lang="ru-RU" dirty="0" smtClean="0"/>
              <a:t>- </a:t>
            </a:r>
            <a:r>
              <a:rPr lang="ru-RU" dirty="0"/>
              <a:t>гиперчувствительность к какому-либо компоненту вакцины «Спутник V» или другой вакцины, содержащей аналогичные компоненты (это выясняет врач в прививочном кабинете при осмотре и опросе пациента перед вакцинацией);</a:t>
            </a:r>
          </a:p>
          <a:p>
            <a:pPr marL="285750" indent="-285750">
              <a:tabLst>
                <a:tab pos="361950" algn="l"/>
              </a:tabLst>
            </a:pPr>
            <a:endParaRPr lang="ru-RU" dirty="0"/>
          </a:p>
          <a:p>
            <a:pPr marL="285750" indent="-285750">
              <a:tabLst>
                <a:tab pos="361950" algn="l"/>
              </a:tabLst>
            </a:pPr>
            <a:r>
              <a:rPr lang="ru-RU" dirty="0"/>
              <a:t>- тяжелые аллергические реакции в анамнезе (к ним относятся: отек </a:t>
            </a:r>
            <a:r>
              <a:rPr lang="ru-RU" dirty="0" err="1"/>
              <a:t>Квинке</a:t>
            </a:r>
            <a:r>
              <a:rPr lang="ru-RU" dirty="0"/>
              <a:t>, анафилактический шок);</a:t>
            </a:r>
          </a:p>
          <a:p>
            <a:pPr marL="285750" indent="-285750">
              <a:tabLst>
                <a:tab pos="361950" algn="l"/>
              </a:tabLst>
            </a:pPr>
            <a:endParaRPr lang="ru-RU" dirty="0"/>
          </a:p>
          <a:p>
            <a:pPr marL="285750" indent="-285750">
              <a:buFontTx/>
              <a:buChar char="-"/>
              <a:tabLst>
                <a:tab pos="361950" algn="l"/>
              </a:tabLst>
            </a:pPr>
            <a:r>
              <a:rPr lang="ru-RU" dirty="0" smtClean="0"/>
              <a:t>острые </a:t>
            </a:r>
            <a:r>
              <a:rPr lang="ru-RU" dirty="0"/>
              <a:t>инфекционные и неинфекционные заболевания - вакцинация проводится через 2-4 недели после выздоровления. При нетяжелых ОРВИ, острых инфекционных заболеваниях ЖКТ прививку можно делать после нормализации </a:t>
            </a:r>
            <a:r>
              <a:rPr lang="ru-RU" dirty="0" smtClean="0"/>
              <a:t>температуры.</a:t>
            </a:r>
          </a:p>
          <a:p>
            <a:pPr>
              <a:tabLst>
                <a:tab pos="361950" algn="l"/>
              </a:tabLst>
            </a:pPr>
            <a:endParaRPr lang="ru-RU" dirty="0" smtClean="0"/>
          </a:p>
          <a:p>
            <a:pPr marL="285750" indent="-285750">
              <a:buFontTx/>
              <a:buChar char="-"/>
              <a:tabLst>
                <a:tab pos="361950" algn="l"/>
              </a:tabLst>
            </a:pPr>
            <a:r>
              <a:rPr lang="ru-RU" dirty="0" smtClean="0"/>
              <a:t>обострение </a:t>
            </a:r>
            <a:r>
              <a:rPr lang="ru-RU" dirty="0"/>
              <a:t>хронических заболеваний - вакцинация проводится через 2-4 недели после наступления </a:t>
            </a:r>
            <a:r>
              <a:rPr lang="ru-RU" dirty="0" smtClean="0"/>
              <a:t>ремиссии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76654" y="251936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ПРОТИВОПОКАЗАНИЯ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9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9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" y="8792"/>
            <a:ext cx="9144000" cy="684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8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778045"/>
              </p:ext>
            </p:extLst>
          </p:nvPr>
        </p:nvGraphicFramePr>
        <p:xfrm>
          <a:off x="360579" y="951131"/>
          <a:ext cx="8382000" cy="57544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429177">
                  <a:extLst>
                    <a:ext uri="{9D8B030D-6E8A-4147-A177-3AD203B41FA5}">
                      <a16:colId xmlns:a16="http://schemas.microsoft.com/office/drawing/2014/main" val="1956331627"/>
                    </a:ext>
                  </a:extLst>
                </a:gridCol>
                <a:gridCol w="1565811">
                  <a:extLst>
                    <a:ext uri="{9D8B030D-6E8A-4147-A177-3AD203B41FA5}">
                      <a16:colId xmlns:a16="http://schemas.microsoft.com/office/drawing/2014/main" val="515187471"/>
                    </a:ext>
                  </a:extLst>
                </a:gridCol>
                <a:gridCol w="5387012">
                  <a:extLst>
                    <a:ext uri="{9D8B030D-6E8A-4147-A177-3AD203B41FA5}">
                      <a16:colId xmlns:a16="http://schemas.microsoft.com/office/drawing/2014/main" val="565809839"/>
                    </a:ext>
                  </a:extLst>
                </a:gridCol>
              </a:tblGrid>
              <a:tr h="377584">
                <a:tc>
                  <a:txBody>
                    <a:bodyPr/>
                    <a:lstStyle/>
                    <a:p>
                      <a:pPr marR="20955" algn="ctr">
                        <a:spcAft>
                          <a:spcPts val="0"/>
                        </a:spcAft>
                        <a:tabLst>
                          <a:tab pos="2430780" algn="l"/>
                          <a:tab pos="11176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Наименование</a:t>
                      </a:r>
                    </a:p>
                    <a:p>
                      <a:pPr marR="20955"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ДДУ, школы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     Дата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 проведения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   медосмотра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100" dirty="0">
                          <a:effectLst/>
                        </a:rPr>
                        <a:t>Состав бригады медицинских работников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val="2285454980"/>
                  </a:ext>
                </a:extLst>
              </a:tr>
              <a:tr h="17463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 №3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22.09.2021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28.09.2021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29.09.2021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Невролог-</a:t>
                      </a:r>
                      <a:r>
                        <a:rPr lang="ru-RU" sz="900" dirty="0" err="1">
                          <a:effectLst/>
                        </a:rPr>
                        <a:t>Гречкина</a:t>
                      </a:r>
                      <a:r>
                        <a:rPr lang="ru-RU" sz="900" dirty="0">
                          <a:effectLst/>
                        </a:rPr>
                        <a:t> Л.Н. м/с Донская Н.Н.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Хирург-Капустина Н.И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Уролог-Капустина Н.И. 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Офтальмолог-</a:t>
                      </a:r>
                      <a:r>
                        <a:rPr lang="ru-RU" sz="900" dirty="0" err="1">
                          <a:effectLst/>
                        </a:rPr>
                        <a:t>Рынденко</a:t>
                      </a:r>
                      <a:r>
                        <a:rPr lang="ru-RU" sz="900" dirty="0">
                          <a:effectLst/>
                        </a:rPr>
                        <a:t> И. Б., м/с Лыкова В.И.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Психиатр детский- Трубчанинов А.В.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Акушер-гинеколог (по согласованию)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Детский эндокринолог – </a:t>
                      </a:r>
                      <a:r>
                        <a:rPr lang="ru-RU" sz="900" dirty="0" err="1">
                          <a:effectLst/>
                        </a:rPr>
                        <a:t>Батракова</a:t>
                      </a:r>
                      <a:r>
                        <a:rPr lang="ru-RU" sz="900" dirty="0">
                          <a:effectLst/>
                        </a:rPr>
                        <a:t> О.Г.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Ортопед – </a:t>
                      </a:r>
                      <a:r>
                        <a:rPr lang="ru-RU" sz="900" dirty="0" err="1">
                          <a:effectLst/>
                        </a:rPr>
                        <a:t>Оробинский</a:t>
                      </a:r>
                      <a:r>
                        <a:rPr lang="ru-RU" sz="900" dirty="0">
                          <a:effectLst/>
                        </a:rPr>
                        <a:t> В.С.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Отораринголог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Гасаналиева</a:t>
                      </a:r>
                      <a:r>
                        <a:rPr lang="ru-RU" sz="900" dirty="0">
                          <a:effectLst/>
                        </a:rPr>
                        <a:t> М.Ш., </a:t>
                      </a:r>
                      <a:r>
                        <a:rPr lang="ru-RU" sz="900" dirty="0" err="1">
                          <a:effectLst/>
                        </a:rPr>
                        <a:t>Какорина</a:t>
                      </a:r>
                      <a:r>
                        <a:rPr lang="ru-RU" sz="900" dirty="0">
                          <a:effectLst/>
                        </a:rPr>
                        <a:t> И.Ю., м/с Ахмедова А.Н.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Стоматолог – </a:t>
                      </a:r>
                      <a:r>
                        <a:rPr lang="ru-RU" sz="900" dirty="0" err="1">
                          <a:effectLst/>
                        </a:rPr>
                        <a:t>Хоришко</a:t>
                      </a:r>
                      <a:r>
                        <a:rPr lang="ru-RU" sz="900" dirty="0">
                          <a:effectLst/>
                        </a:rPr>
                        <a:t> Т.С., </a:t>
                      </a:r>
                      <a:r>
                        <a:rPr lang="ru-RU" sz="900" dirty="0" err="1">
                          <a:effectLst/>
                        </a:rPr>
                        <a:t>Царухаева</a:t>
                      </a:r>
                      <a:r>
                        <a:rPr lang="ru-RU" sz="900" dirty="0">
                          <a:effectLst/>
                        </a:rPr>
                        <a:t> Х.Г.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Ответственные</a:t>
                      </a:r>
                      <a:r>
                        <a:rPr lang="ru-RU" sz="900" dirty="0" smtClean="0">
                          <a:effectLst/>
                        </a:rPr>
                        <a:t>: врач-педиатр </a:t>
                      </a:r>
                      <a:r>
                        <a:rPr lang="ru-RU" sz="900" dirty="0">
                          <a:effectLst/>
                        </a:rPr>
                        <a:t>участковый Набиева </a:t>
                      </a:r>
                      <a:r>
                        <a:rPr lang="ru-RU" sz="900" dirty="0" err="1">
                          <a:effectLst/>
                        </a:rPr>
                        <a:t>Х.Т</a:t>
                      </a:r>
                      <a:r>
                        <a:rPr lang="ru-RU" sz="900" dirty="0" err="1" smtClean="0">
                          <a:effectLst/>
                        </a:rPr>
                        <a:t>.,т</a:t>
                      </a:r>
                      <a:r>
                        <a:rPr lang="ru-RU" sz="900" dirty="0" smtClean="0">
                          <a:effectLst/>
                        </a:rPr>
                        <a:t> врач-педиатр </a:t>
                      </a:r>
                      <a:r>
                        <a:rPr lang="ru-RU" sz="900" dirty="0">
                          <a:effectLst/>
                        </a:rPr>
                        <a:t>участковый Ефимова Т. И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val="1372715191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№2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06.10.2021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11.10.2021</a:t>
                      </a:r>
                      <a:endParaRPr lang="ru-RU" sz="1200" b="1" u="sng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u="sng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 smtClean="0">
                          <a:solidFill>
                            <a:srgbClr val="FF0000"/>
                          </a:solidFill>
                          <a:effectLst/>
                        </a:rPr>
                        <a:t>13.10.2021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u="sng" dirty="0" smtClean="0">
                          <a:effectLst/>
                        </a:rPr>
                        <a:t>10.00-13.00 час.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Невролог-</a:t>
                      </a:r>
                      <a:r>
                        <a:rPr lang="ru-RU" sz="900" dirty="0" err="1">
                          <a:effectLst/>
                        </a:rPr>
                        <a:t>Гречкина</a:t>
                      </a:r>
                      <a:r>
                        <a:rPr lang="ru-RU" sz="900" dirty="0">
                          <a:effectLst/>
                        </a:rPr>
                        <a:t> Л.Н. м/с Донская Н.Н.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Хирург-Капустина Н.И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Уролог-Капустина Н.И. 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Офтальмолог-</a:t>
                      </a:r>
                      <a:r>
                        <a:rPr lang="ru-RU" sz="900" dirty="0" err="1">
                          <a:effectLst/>
                        </a:rPr>
                        <a:t>Рынденко</a:t>
                      </a:r>
                      <a:r>
                        <a:rPr lang="ru-RU" sz="900" dirty="0">
                          <a:effectLst/>
                        </a:rPr>
                        <a:t> И. Б., м/с Лыкова В.И.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Психиатр детский- Трубчанинов А.В.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Акушер-гинеколог (по согласованию)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Детский эндокринолог – </a:t>
                      </a:r>
                      <a:r>
                        <a:rPr lang="ru-RU" sz="900" dirty="0" err="1">
                          <a:effectLst/>
                        </a:rPr>
                        <a:t>Батракова</a:t>
                      </a:r>
                      <a:r>
                        <a:rPr lang="ru-RU" sz="900" dirty="0">
                          <a:effectLst/>
                        </a:rPr>
                        <a:t> О.Г.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Ортопед – </a:t>
                      </a:r>
                      <a:r>
                        <a:rPr lang="ru-RU" sz="900" dirty="0" err="1">
                          <a:effectLst/>
                        </a:rPr>
                        <a:t>Оробинский</a:t>
                      </a:r>
                      <a:r>
                        <a:rPr lang="ru-RU" sz="900" dirty="0">
                          <a:effectLst/>
                        </a:rPr>
                        <a:t> В.С.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Отораринголог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Гасаналиева</a:t>
                      </a:r>
                      <a:r>
                        <a:rPr lang="ru-RU" sz="900" dirty="0">
                          <a:effectLst/>
                        </a:rPr>
                        <a:t> М.Ш., </a:t>
                      </a:r>
                      <a:r>
                        <a:rPr lang="ru-RU" sz="900" dirty="0" err="1">
                          <a:effectLst/>
                        </a:rPr>
                        <a:t>Какорина</a:t>
                      </a:r>
                      <a:r>
                        <a:rPr lang="ru-RU" sz="900" dirty="0">
                          <a:effectLst/>
                        </a:rPr>
                        <a:t> И.Ю., м/с Ахмедова А.Н.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Стоматолог – </a:t>
                      </a:r>
                      <a:r>
                        <a:rPr lang="ru-RU" sz="900" dirty="0" err="1">
                          <a:effectLst/>
                        </a:rPr>
                        <a:t>Хоришко</a:t>
                      </a:r>
                      <a:r>
                        <a:rPr lang="ru-RU" sz="900" dirty="0">
                          <a:effectLst/>
                        </a:rPr>
                        <a:t> Т.С., </a:t>
                      </a:r>
                      <a:r>
                        <a:rPr lang="ru-RU" sz="900" dirty="0" err="1">
                          <a:effectLst/>
                        </a:rPr>
                        <a:t>Царухаева</a:t>
                      </a:r>
                      <a:r>
                        <a:rPr lang="ru-RU" sz="900" dirty="0">
                          <a:effectLst/>
                        </a:rPr>
                        <a:t> Х.Г.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Ответственные: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Врач-педиатр участковый Ефимова Т. И</a:t>
                      </a:r>
                      <a:r>
                        <a:rPr lang="ru-RU" sz="900" dirty="0" smtClean="0">
                          <a:effectLst/>
                        </a:rPr>
                        <a:t>., врач-педиатр </a:t>
                      </a:r>
                      <a:r>
                        <a:rPr lang="ru-RU" sz="900" dirty="0">
                          <a:effectLst/>
                        </a:rPr>
                        <a:t>участковый Белоусова А.С</a:t>
                      </a:r>
                      <a:r>
                        <a:rPr lang="ru-RU" sz="900" dirty="0" smtClean="0">
                          <a:effectLst/>
                        </a:rPr>
                        <a:t>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val="1759229903"/>
                  </a:ext>
                </a:extLst>
              </a:tr>
              <a:tr h="11044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Школа №1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20.10.2021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b="0" u="sng" dirty="0" smtClean="0">
                          <a:effectLst/>
                        </a:rPr>
                        <a:t>10.00-13.00 час.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22.10.2021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b="0" u="sng" dirty="0" smtClean="0">
                          <a:effectLst/>
                        </a:rPr>
                        <a:t>10.00-13.00 час.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b="1" u="sng" dirty="0">
                          <a:solidFill>
                            <a:srgbClr val="FF0000"/>
                          </a:solidFill>
                          <a:effectLst/>
                        </a:rPr>
                        <a:t>27.10.2021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30780" algn="l"/>
                          <a:tab pos="180340" algn="l"/>
                          <a:tab pos="2430780" algn="l"/>
                        </a:tabLst>
                        <a:defRPr/>
                      </a:pPr>
                      <a:r>
                        <a:rPr lang="ru-RU" sz="1200" b="0" u="sng" dirty="0" smtClean="0">
                          <a:effectLst/>
                        </a:rPr>
                        <a:t>10.00-13.00 час.</a:t>
                      </a:r>
                      <a:endParaRPr lang="ru-RU" sz="12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Невролог-</a:t>
                      </a:r>
                      <a:r>
                        <a:rPr lang="ru-RU" sz="900" dirty="0" err="1">
                          <a:effectLst/>
                        </a:rPr>
                        <a:t>Гречкина</a:t>
                      </a:r>
                      <a:r>
                        <a:rPr lang="ru-RU" sz="900" dirty="0">
                          <a:effectLst/>
                        </a:rPr>
                        <a:t> Л.Н. м/с Донская Н.Н.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Хирург-Капустина Н.И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Уролог-Капустина Н.И.  м/с </a:t>
                      </a:r>
                      <a:r>
                        <a:rPr lang="ru-RU" sz="900" dirty="0" err="1">
                          <a:effectLst/>
                        </a:rPr>
                        <a:t>Подвигина</a:t>
                      </a:r>
                      <a:r>
                        <a:rPr lang="ru-RU" sz="900" dirty="0">
                          <a:effectLst/>
                        </a:rPr>
                        <a:t> К.Ю.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Офтальмолог-</a:t>
                      </a:r>
                      <a:r>
                        <a:rPr lang="ru-RU" sz="900" dirty="0" err="1">
                          <a:effectLst/>
                        </a:rPr>
                        <a:t>Рынденко</a:t>
                      </a:r>
                      <a:r>
                        <a:rPr lang="ru-RU" sz="900" dirty="0">
                          <a:effectLst/>
                        </a:rPr>
                        <a:t> И. Б., м/с Лыкова В.И.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Психиатр детский- Трубчанинов А.В.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Акушер-гинеколог (по согласованию)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Детский эндокринолог – </a:t>
                      </a:r>
                      <a:r>
                        <a:rPr lang="ru-RU" sz="900" dirty="0" err="1">
                          <a:effectLst/>
                        </a:rPr>
                        <a:t>Батракова</a:t>
                      </a:r>
                      <a:r>
                        <a:rPr lang="ru-RU" sz="900" dirty="0">
                          <a:effectLst/>
                        </a:rPr>
                        <a:t> О.Г.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Ортопед – </a:t>
                      </a:r>
                      <a:r>
                        <a:rPr lang="ru-RU" sz="900" dirty="0" err="1">
                          <a:effectLst/>
                        </a:rPr>
                        <a:t>Оробинский</a:t>
                      </a:r>
                      <a:r>
                        <a:rPr lang="ru-RU" sz="900" dirty="0">
                          <a:effectLst/>
                        </a:rPr>
                        <a:t> В.С.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err="1">
                          <a:effectLst/>
                        </a:rPr>
                        <a:t>Отораринголог</a:t>
                      </a:r>
                      <a:r>
                        <a:rPr lang="ru-RU" sz="900" dirty="0">
                          <a:effectLst/>
                        </a:rPr>
                        <a:t> – </a:t>
                      </a:r>
                      <a:r>
                        <a:rPr lang="ru-RU" sz="900" dirty="0" err="1">
                          <a:effectLst/>
                        </a:rPr>
                        <a:t>Гасаналиева</a:t>
                      </a:r>
                      <a:r>
                        <a:rPr lang="ru-RU" sz="900" dirty="0">
                          <a:effectLst/>
                        </a:rPr>
                        <a:t> М.Ш., </a:t>
                      </a:r>
                      <a:r>
                        <a:rPr lang="ru-RU" sz="900" dirty="0" err="1">
                          <a:effectLst/>
                        </a:rPr>
                        <a:t>Какорина</a:t>
                      </a:r>
                      <a:r>
                        <a:rPr lang="ru-RU" sz="900" dirty="0">
                          <a:effectLst/>
                        </a:rPr>
                        <a:t> И.Ю., м/с Ахмедова А.Н.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>
                          <a:effectLst/>
                        </a:rPr>
                        <a:t>Стоматолог – </a:t>
                      </a:r>
                      <a:r>
                        <a:rPr lang="ru-RU" sz="900" dirty="0" err="1">
                          <a:effectLst/>
                        </a:rPr>
                        <a:t>Хоришко</a:t>
                      </a:r>
                      <a:r>
                        <a:rPr lang="ru-RU" sz="900" dirty="0">
                          <a:effectLst/>
                        </a:rPr>
                        <a:t> Т.С., </a:t>
                      </a:r>
                      <a:r>
                        <a:rPr lang="ru-RU" sz="900" dirty="0" err="1">
                          <a:effectLst/>
                        </a:rPr>
                        <a:t>Царухаева</a:t>
                      </a:r>
                      <a:r>
                        <a:rPr lang="ru-RU" sz="900" dirty="0">
                          <a:effectLst/>
                        </a:rPr>
                        <a:t> Х.Г.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430780" algn="l"/>
                          <a:tab pos="180340" algn="l"/>
                          <a:tab pos="2430780" algn="l"/>
                        </a:tabLst>
                      </a:pPr>
                      <a:r>
                        <a:rPr lang="ru-RU" sz="900" dirty="0" smtClean="0">
                          <a:effectLst/>
                        </a:rPr>
                        <a:t>Ответственные: врач-педиатр </a:t>
                      </a:r>
                      <a:r>
                        <a:rPr lang="ru-RU" sz="900" dirty="0">
                          <a:effectLst/>
                        </a:rPr>
                        <a:t>участковый Ефимова Т. И</a:t>
                      </a:r>
                      <a:r>
                        <a:rPr lang="ru-RU" sz="900" dirty="0" smtClean="0">
                          <a:effectLst/>
                        </a:rPr>
                        <a:t>., врач-педиатр </a:t>
                      </a:r>
                      <a:r>
                        <a:rPr lang="ru-RU" sz="900" dirty="0">
                          <a:effectLst/>
                        </a:rPr>
                        <a:t>участковый </a:t>
                      </a:r>
                      <a:r>
                        <a:rPr lang="ru-RU" sz="900" dirty="0" err="1">
                          <a:effectLst/>
                        </a:rPr>
                        <a:t>Густомясов</a:t>
                      </a:r>
                      <a:r>
                        <a:rPr lang="ru-RU" sz="900" dirty="0">
                          <a:effectLst/>
                        </a:rPr>
                        <a:t> Д.А.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2478" marR="42478" marT="0" marB="0"/>
                </a:tc>
                <a:extLst>
                  <a:ext uri="{0D108BD9-81ED-4DB2-BD59-A6C34878D82A}">
                    <a16:rowId xmlns:a16="http://schemas.microsoft.com/office/drawing/2014/main" val="320125484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90800" y="198153"/>
            <a:ext cx="5445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430780" algn="l"/>
                <a:tab pos="180340" algn="l"/>
                <a:tab pos="2430780" algn="l"/>
              </a:tabLst>
            </a:pPr>
            <a:r>
              <a:rPr 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График </a:t>
            </a:r>
            <a:r>
              <a:rPr lang="x-none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 </a:t>
            </a:r>
            <a:r>
              <a:rPr lang="x-none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профилактических медицинских осмотров детей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x-none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одростков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2180238" cy="66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92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869" y="2412"/>
            <a:ext cx="8820531" cy="588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7883" y="6042659"/>
            <a:ext cx="6402323" cy="6111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454" y="154940"/>
            <a:ext cx="6851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/>
              <a:t>Откуда </a:t>
            </a:r>
            <a:r>
              <a:rPr sz="3600" spc="-10" dirty="0"/>
              <a:t>берутся </a:t>
            </a:r>
            <a:r>
              <a:rPr sz="3600" spc="0" dirty="0"/>
              <a:t>такие</a:t>
            </a:r>
            <a:r>
              <a:rPr sz="3600" dirty="0"/>
              <a:t> </a:t>
            </a:r>
            <a:r>
              <a:rPr sz="3600" spc="-5" dirty="0"/>
              <a:t>прогнозы?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8267" y="1006297"/>
            <a:ext cx="85401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imes New Roman"/>
                <a:cs typeface="Times New Roman"/>
              </a:rPr>
              <a:t>Эксперты </a:t>
            </a:r>
            <a:r>
              <a:rPr sz="1800" spc="-5" dirty="0">
                <a:latin typeface="Times New Roman"/>
                <a:cs typeface="Times New Roman"/>
              </a:rPr>
              <a:t>ВОЗ мониторят </a:t>
            </a:r>
            <a:r>
              <a:rPr sz="1800" dirty="0">
                <a:latin typeface="Times New Roman"/>
                <a:cs typeface="Times New Roman"/>
              </a:rPr>
              <a:t>распространение </a:t>
            </a:r>
            <a:r>
              <a:rPr sz="1800" spc="-5" dirty="0">
                <a:latin typeface="Times New Roman"/>
                <a:cs typeface="Times New Roman"/>
              </a:rPr>
              <a:t>вирусов гриппа по </a:t>
            </a:r>
            <a:r>
              <a:rPr sz="1800" dirty="0">
                <a:latin typeface="Times New Roman"/>
                <a:cs typeface="Times New Roman"/>
              </a:rPr>
              <a:t>всему </a:t>
            </a:r>
            <a:r>
              <a:rPr sz="1800" spc="-10" dirty="0">
                <a:latin typeface="Times New Roman"/>
                <a:cs typeface="Times New Roman"/>
              </a:rPr>
              <a:t>миру </a:t>
            </a:r>
            <a:r>
              <a:rPr sz="1800" spc="-5" dirty="0">
                <a:latin typeface="Times New Roman"/>
                <a:cs typeface="Times New Roman"/>
              </a:rPr>
              <a:t>(в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России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этим занимаются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НИИ гриппа), </a:t>
            </a:r>
            <a:r>
              <a:rPr sz="1800" spc="-10" dirty="0">
                <a:latin typeface="Times New Roman"/>
                <a:cs typeface="Times New Roman"/>
              </a:rPr>
              <a:t>информация, </a:t>
            </a:r>
            <a:r>
              <a:rPr sz="1800" spc="-15" dirty="0">
                <a:latin typeface="Times New Roman"/>
                <a:cs typeface="Times New Roman"/>
              </a:rPr>
              <a:t>приходящая </a:t>
            </a:r>
            <a:r>
              <a:rPr sz="1800" spc="-5" dirty="0">
                <a:latin typeface="Times New Roman"/>
                <a:cs typeface="Times New Roman"/>
              </a:rPr>
              <a:t>из </a:t>
            </a:r>
            <a:r>
              <a:rPr sz="1800" dirty="0">
                <a:latin typeface="Times New Roman"/>
                <a:cs typeface="Times New Roman"/>
              </a:rPr>
              <a:t>разных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стран,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обобщается, и </a:t>
            </a:r>
            <a:r>
              <a:rPr sz="1800" spc="-5" dirty="0">
                <a:latin typeface="Times New Roman"/>
                <a:cs typeface="Times New Roman"/>
              </a:rPr>
              <a:t>дважды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35" dirty="0">
                <a:latin typeface="Times New Roman"/>
                <a:cs typeface="Times New Roman"/>
              </a:rPr>
              <a:t>год </a:t>
            </a:r>
            <a:r>
              <a:rPr sz="1800" dirty="0">
                <a:latin typeface="Times New Roman"/>
                <a:cs typeface="Times New Roman"/>
              </a:rPr>
              <a:t>ВОЗ </a:t>
            </a:r>
            <a:r>
              <a:rPr sz="1800" spc="-5" dirty="0">
                <a:latin typeface="Times New Roman"/>
                <a:cs typeface="Times New Roman"/>
              </a:rPr>
              <a:t>выдает прогноз: </a:t>
            </a:r>
            <a:r>
              <a:rPr sz="1800" spc="-10" dirty="0">
                <a:latin typeface="Times New Roman"/>
                <a:cs typeface="Times New Roman"/>
              </a:rPr>
              <a:t>какие </a:t>
            </a:r>
            <a:r>
              <a:rPr sz="1800" spc="-5" dirty="0">
                <a:latin typeface="Times New Roman"/>
                <a:cs typeface="Times New Roman"/>
              </a:rPr>
              <a:t>именно </a:t>
            </a:r>
            <a:r>
              <a:rPr sz="1800" dirty="0">
                <a:latin typeface="Times New Roman"/>
                <a:cs typeface="Times New Roman"/>
              </a:rPr>
              <a:t>штаммы с </a:t>
            </a:r>
            <a:r>
              <a:rPr sz="1800" spc="-10" dirty="0">
                <a:latin typeface="Times New Roman"/>
                <a:cs typeface="Times New Roman"/>
              </a:rPr>
              <a:t>наибольшей  </a:t>
            </a:r>
            <a:r>
              <a:rPr sz="1800" spc="-5" dirty="0">
                <a:latin typeface="Times New Roman"/>
                <a:cs typeface="Times New Roman"/>
              </a:rPr>
              <a:t>вероятностью </a:t>
            </a:r>
            <a:r>
              <a:rPr sz="1800" spc="-35" dirty="0">
                <a:latin typeface="Times New Roman"/>
                <a:cs typeface="Times New Roman"/>
              </a:rPr>
              <a:t>будут </a:t>
            </a:r>
            <a:r>
              <a:rPr sz="1800" spc="-15" dirty="0">
                <a:latin typeface="Times New Roman"/>
                <a:cs typeface="Times New Roman"/>
              </a:rPr>
              <a:t>циркулировать </a:t>
            </a:r>
            <a:r>
              <a:rPr sz="1800" spc="-30" dirty="0">
                <a:latin typeface="Times New Roman"/>
                <a:cs typeface="Times New Roman"/>
              </a:rPr>
              <a:t>будущей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зимой.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5229" y="2604311"/>
            <a:ext cx="3621474" cy="12117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6135" y="2921507"/>
            <a:ext cx="4687823" cy="2592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19447" y="2951226"/>
            <a:ext cx="447484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54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Для </a:t>
            </a:r>
            <a:r>
              <a:rPr sz="1800" dirty="0">
                <a:latin typeface="Times New Roman"/>
                <a:cs typeface="Times New Roman"/>
              </a:rPr>
              <a:t>стран, </a:t>
            </a:r>
            <a:r>
              <a:rPr sz="1800" spc="-20" dirty="0">
                <a:latin typeface="Times New Roman"/>
                <a:cs typeface="Times New Roman"/>
              </a:rPr>
              <a:t>находящихся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-5" dirty="0">
                <a:latin typeface="Times New Roman"/>
                <a:cs typeface="Times New Roman"/>
              </a:rPr>
              <a:t>Северном  полушарии, </a:t>
            </a:r>
            <a:r>
              <a:rPr sz="1800" spc="-15" dirty="0">
                <a:latin typeface="Times New Roman"/>
                <a:cs typeface="Times New Roman"/>
              </a:rPr>
              <a:t>такой </a:t>
            </a:r>
            <a:r>
              <a:rPr sz="1800" spc="-5" dirty="0">
                <a:latin typeface="Times New Roman"/>
                <a:cs typeface="Times New Roman"/>
              </a:rPr>
              <a:t>прогноз </a:t>
            </a:r>
            <a:r>
              <a:rPr sz="1800" dirty="0">
                <a:latin typeface="Times New Roman"/>
                <a:cs typeface="Times New Roman"/>
              </a:rPr>
              <a:t>выдается в </a:t>
            </a:r>
            <a:r>
              <a:rPr sz="1800" spc="-25" dirty="0">
                <a:latin typeface="Times New Roman"/>
                <a:cs typeface="Times New Roman"/>
              </a:rPr>
              <a:t>конце  </a:t>
            </a:r>
            <a:r>
              <a:rPr sz="1800" dirty="0">
                <a:latin typeface="Times New Roman"/>
                <a:cs typeface="Times New Roman"/>
              </a:rPr>
              <a:t>февраля - </a:t>
            </a:r>
            <a:r>
              <a:rPr sz="1800" spc="-10" dirty="0">
                <a:latin typeface="Times New Roman"/>
                <a:cs typeface="Times New Roman"/>
              </a:rPr>
              <a:t>марте. </a:t>
            </a:r>
            <a:r>
              <a:rPr sz="1800" spc="-5" dirty="0">
                <a:latin typeface="Times New Roman"/>
                <a:cs typeface="Times New Roman"/>
              </a:rPr>
              <a:t>По </a:t>
            </a:r>
            <a:r>
              <a:rPr sz="1800" spc="-15" dirty="0">
                <a:latin typeface="Times New Roman"/>
                <a:cs typeface="Times New Roman"/>
              </a:rPr>
              <a:t>рекомендации </a:t>
            </a:r>
            <a:r>
              <a:rPr sz="1800" dirty="0">
                <a:latin typeface="Times New Roman"/>
                <a:cs typeface="Times New Roman"/>
              </a:rPr>
              <a:t>ВОЗ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  <a:p>
            <a:pPr marL="12700" marR="4318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вакцину </a:t>
            </a:r>
            <a:r>
              <a:rPr sz="1800" spc="-15" dirty="0">
                <a:latin typeface="Times New Roman"/>
                <a:cs typeface="Times New Roman"/>
              </a:rPr>
              <a:t>от </a:t>
            </a:r>
            <a:r>
              <a:rPr sz="1800" spc="-5" dirty="0">
                <a:latin typeface="Times New Roman"/>
                <a:cs typeface="Times New Roman"/>
              </a:rPr>
              <a:t>гриппа для грядущей  </a:t>
            </a:r>
            <a:r>
              <a:rPr sz="1800" spc="-15" dirty="0">
                <a:latin typeface="Times New Roman"/>
                <a:cs typeface="Times New Roman"/>
              </a:rPr>
              <a:t>прививочной </a:t>
            </a:r>
            <a:r>
              <a:rPr sz="1800" spc="-5" dirty="0">
                <a:latin typeface="Times New Roman"/>
                <a:cs typeface="Times New Roman"/>
              </a:rPr>
              <a:t>кампании вошли эти </a:t>
            </a:r>
            <a:r>
              <a:rPr sz="1800" spc="0" dirty="0">
                <a:latin typeface="Times New Roman"/>
                <a:cs typeface="Times New Roman"/>
              </a:rPr>
              <a:t>три </a:t>
            </a:r>
            <a:r>
              <a:rPr sz="1800" spc="-5" dirty="0">
                <a:latin typeface="Times New Roman"/>
                <a:cs typeface="Times New Roman"/>
              </a:rPr>
              <a:t>новых  </a:t>
            </a:r>
            <a:r>
              <a:rPr sz="1800" dirty="0">
                <a:latin typeface="Times New Roman"/>
                <a:cs typeface="Times New Roman"/>
              </a:rPr>
              <a:t>штамма - </a:t>
            </a:r>
            <a:r>
              <a:rPr sz="1800" spc="-35" dirty="0">
                <a:latin typeface="Times New Roman"/>
                <a:cs typeface="Times New Roman"/>
              </a:rPr>
              <a:t>значит, </a:t>
            </a:r>
            <a:r>
              <a:rPr sz="1800" spc="5" dirty="0">
                <a:latin typeface="Times New Roman"/>
                <a:cs typeface="Times New Roman"/>
              </a:rPr>
              <a:t>если </a:t>
            </a:r>
            <a:r>
              <a:rPr sz="1800" spc="-5" dirty="0">
                <a:latin typeface="Times New Roman"/>
                <a:cs typeface="Times New Roman"/>
              </a:rPr>
              <a:t>вовремя </a:t>
            </a:r>
            <a:r>
              <a:rPr sz="1800" spc="-10" dirty="0">
                <a:latin typeface="Times New Roman"/>
                <a:cs typeface="Times New Roman"/>
              </a:rPr>
              <a:t>сделать  </a:t>
            </a:r>
            <a:r>
              <a:rPr sz="1800" spc="-25" dirty="0">
                <a:latin typeface="Times New Roman"/>
                <a:cs typeface="Times New Roman"/>
              </a:rPr>
              <a:t>прививку, </a:t>
            </a:r>
            <a:r>
              <a:rPr sz="1800" spc="-10" dirty="0">
                <a:latin typeface="Times New Roman"/>
                <a:cs typeface="Times New Roman"/>
              </a:rPr>
              <a:t>можно себя </a:t>
            </a:r>
            <a:r>
              <a:rPr sz="1800" spc="-5" dirty="0">
                <a:latin typeface="Times New Roman"/>
                <a:cs typeface="Times New Roman"/>
              </a:rPr>
              <a:t>обезопасить.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Это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важно </a:t>
            </a:r>
            <a:r>
              <a:rPr sz="1800" dirty="0">
                <a:latin typeface="Times New Roman"/>
                <a:cs typeface="Times New Roman"/>
              </a:rPr>
              <a:t>еще и </a:t>
            </a:r>
            <a:r>
              <a:rPr sz="1800" spc="-40" dirty="0">
                <a:latin typeface="Times New Roman"/>
                <a:cs typeface="Times New Roman"/>
              </a:rPr>
              <a:t>потому, </a:t>
            </a:r>
            <a:r>
              <a:rPr sz="1800" spc="-10" dirty="0">
                <a:latin typeface="Times New Roman"/>
                <a:cs typeface="Times New Roman"/>
              </a:rPr>
              <a:t>что </a:t>
            </a:r>
            <a:r>
              <a:rPr sz="1800" spc="5" dirty="0">
                <a:latin typeface="Times New Roman"/>
                <a:cs typeface="Times New Roman"/>
              </a:rPr>
              <a:t>осенью </a:t>
            </a:r>
            <a:r>
              <a:rPr sz="1800" spc="-15" dirty="0">
                <a:latin typeface="Times New Roman"/>
                <a:cs typeface="Times New Roman"/>
              </a:rPr>
              <a:t>может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вновь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подняться </a:t>
            </a:r>
            <a:r>
              <a:rPr sz="1800" spc="-5" dirty="0">
                <a:latin typeface="Times New Roman"/>
                <a:cs typeface="Times New Roman"/>
              </a:rPr>
              <a:t>заболеваемость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коронавирусом.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0004" y="4071511"/>
            <a:ext cx="2159293" cy="21592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974907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огда погибает вирус грипп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5" y="0"/>
            <a:ext cx="91205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304800" y="573833"/>
            <a:ext cx="8351520" cy="369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381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Сообщение ВОЗ </a:t>
            </a:r>
            <a:r>
              <a:rPr sz="1800" dirty="0">
                <a:latin typeface="Times New Roman"/>
                <a:cs typeface="Times New Roman"/>
              </a:rPr>
              <a:t>о штаммах - </a:t>
            </a: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spc="-5" dirty="0">
                <a:latin typeface="Times New Roman"/>
                <a:cs typeface="Times New Roman"/>
              </a:rPr>
              <a:t>не </a:t>
            </a:r>
            <a:r>
              <a:rPr sz="1800" dirty="0">
                <a:latin typeface="Times New Roman"/>
                <a:cs typeface="Times New Roman"/>
              </a:rPr>
              <a:t>просто </a:t>
            </a:r>
            <a:r>
              <a:rPr sz="1800" spc="-5" dirty="0">
                <a:latin typeface="Times New Roman"/>
                <a:cs typeface="Times New Roman"/>
              </a:rPr>
              <a:t>сведения, </a:t>
            </a:r>
            <a:r>
              <a:rPr sz="1800" spc="-10" dirty="0">
                <a:latin typeface="Times New Roman"/>
                <a:cs typeface="Times New Roman"/>
              </a:rPr>
              <a:t>это </a:t>
            </a:r>
            <a:r>
              <a:rPr sz="1800" spc="-20" dirty="0">
                <a:latin typeface="Times New Roman"/>
                <a:cs typeface="Times New Roman"/>
              </a:rPr>
              <a:t>руководство </a:t>
            </a:r>
            <a:r>
              <a:rPr sz="1800" dirty="0">
                <a:latin typeface="Times New Roman"/>
                <a:cs typeface="Times New Roman"/>
              </a:rPr>
              <a:t>к </a:t>
            </a:r>
            <a:r>
              <a:rPr sz="1800" spc="-5" dirty="0">
                <a:latin typeface="Times New Roman"/>
                <a:cs typeface="Times New Roman"/>
              </a:rPr>
              <a:t>действию.  Названные </a:t>
            </a:r>
            <a:r>
              <a:rPr sz="1800" dirty="0">
                <a:latin typeface="Times New Roman"/>
                <a:cs typeface="Times New Roman"/>
              </a:rPr>
              <a:t>ВОЗ штаммы </a:t>
            </a:r>
            <a:r>
              <a:rPr sz="1800" spc="-10" dirty="0">
                <a:latin typeface="Times New Roman"/>
                <a:cs typeface="Times New Roman"/>
              </a:rPr>
              <a:t>включаются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состав </a:t>
            </a:r>
            <a:r>
              <a:rPr sz="1800" spc="-10" dirty="0">
                <a:latin typeface="Times New Roman"/>
                <a:cs typeface="Times New Roman"/>
              </a:rPr>
              <a:t>противогриппозных вакцин. </a:t>
            </a:r>
            <a:r>
              <a:rPr sz="1800" dirty="0">
                <a:latin typeface="Times New Roman"/>
                <a:cs typeface="Times New Roman"/>
              </a:rPr>
              <a:t>У </a:t>
            </a:r>
            <a:r>
              <a:rPr sz="1800" spc="0" dirty="0">
                <a:latin typeface="Times New Roman"/>
                <a:cs typeface="Times New Roman"/>
              </a:rPr>
              <a:t>стран  </a:t>
            </a:r>
            <a:r>
              <a:rPr sz="1800" spc="5" dirty="0">
                <a:latin typeface="Times New Roman"/>
                <a:cs typeface="Times New Roman"/>
              </a:rPr>
              <a:t>есть </a:t>
            </a:r>
            <a:r>
              <a:rPr sz="1800" spc="-5" dirty="0">
                <a:latin typeface="Times New Roman"/>
                <a:cs typeface="Times New Roman"/>
              </a:rPr>
              <a:t>время на </a:t>
            </a:r>
            <a:r>
              <a:rPr sz="1800" spc="-10" dirty="0">
                <a:latin typeface="Times New Roman"/>
                <a:cs typeface="Times New Roman"/>
              </a:rPr>
              <a:t>наработку препаратов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проведение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прививок.</a:t>
            </a:r>
            <a:endParaRPr sz="1800" dirty="0">
              <a:latin typeface="Times New Roman"/>
              <a:cs typeface="Times New Roman"/>
            </a:endParaRPr>
          </a:p>
          <a:p>
            <a:pPr marL="417830" marR="229870" algn="ctr">
              <a:lnSpc>
                <a:spcPct val="100000"/>
              </a:lnSpc>
              <a:spcBef>
                <a:spcPts val="790"/>
              </a:spcBef>
            </a:pP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В сезоне 2020-2021 </a:t>
            </a:r>
            <a:r>
              <a:rPr sz="1800" b="1" spc="-30" dirty="0">
                <a:solidFill>
                  <a:srgbClr val="0033CC"/>
                </a:solidFill>
                <a:latin typeface="Times New Roman"/>
                <a:cs typeface="Times New Roman"/>
              </a:rPr>
              <a:t>годов </a:t>
            </a:r>
            <a:r>
              <a:rPr sz="1800" b="1" dirty="0">
                <a:solidFill>
                  <a:srgbClr val="0033CC"/>
                </a:solidFill>
                <a:latin typeface="Times New Roman"/>
                <a:cs typeface="Times New Roman"/>
              </a:rPr>
              <a:t>ВОЗ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предложила </a:t>
            </a:r>
            <a:r>
              <a:rPr sz="1800" b="1" spc="-20" dirty="0">
                <a:solidFill>
                  <a:srgbClr val="0033CC"/>
                </a:solidFill>
                <a:latin typeface="Times New Roman"/>
                <a:cs typeface="Times New Roman"/>
              </a:rPr>
              <a:t>использовать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квадривалентные 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вакцины,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содержащие </a:t>
            </a:r>
            <a:r>
              <a:rPr sz="1800" b="1" spc="-5" dirty="0">
                <a:solidFill>
                  <a:srgbClr val="0033CC"/>
                </a:solidFill>
                <a:latin typeface="Times New Roman"/>
                <a:cs typeface="Times New Roman"/>
              </a:rPr>
              <a:t>четыре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штамма </a:t>
            </a:r>
            <a:r>
              <a:rPr sz="1800" b="1" spc="-15" dirty="0">
                <a:solidFill>
                  <a:srgbClr val="0033CC"/>
                </a:solidFill>
                <a:latin typeface="Times New Roman"/>
                <a:cs typeface="Times New Roman"/>
              </a:rPr>
              <a:t>вируса</a:t>
            </a:r>
            <a:r>
              <a:rPr sz="1800" b="1" spc="10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3CC"/>
                </a:solidFill>
                <a:latin typeface="Times New Roman"/>
                <a:cs typeface="Times New Roman"/>
              </a:rPr>
              <a:t>гриппа:</a:t>
            </a:r>
            <a:endParaRPr sz="1800" dirty="0">
              <a:latin typeface="Times New Roman"/>
              <a:cs typeface="Times New Roman"/>
            </a:endParaRPr>
          </a:p>
          <a:p>
            <a:pPr marL="228600" marR="2775585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A/Guangdong-Maonan/SWL1536/ 2019(H1N1)pdm09;  A/Hong </a:t>
            </a:r>
            <a:r>
              <a:rPr sz="1800" b="1" dirty="0">
                <a:latin typeface="Times New Roman"/>
                <a:cs typeface="Times New Roman"/>
              </a:rPr>
              <a:t>Kong/2671/2019 </a:t>
            </a:r>
            <a:r>
              <a:rPr sz="1800" b="1" spc="-5" dirty="0">
                <a:latin typeface="Times New Roman"/>
                <a:cs typeface="Times New Roman"/>
              </a:rPr>
              <a:t>(H3N2);  </a:t>
            </a:r>
            <a:r>
              <a:rPr sz="1800" b="1" spc="-10" dirty="0">
                <a:latin typeface="Times New Roman"/>
                <a:cs typeface="Times New Roman"/>
              </a:rPr>
              <a:t>B/Washington/02/2019 (B/Victoria </a:t>
            </a:r>
            <a:r>
              <a:rPr sz="1800" b="1" dirty="0">
                <a:latin typeface="Times New Roman"/>
                <a:cs typeface="Times New Roman"/>
              </a:rPr>
              <a:t>lineage);  </a:t>
            </a:r>
            <a:r>
              <a:rPr sz="1800" b="1" spc="-5" dirty="0">
                <a:latin typeface="Times New Roman"/>
                <a:cs typeface="Times New Roman"/>
              </a:rPr>
              <a:t>B/Phuket/3073/2013 </a:t>
            </a:r>
            <a:r>
              <a:rPr sz="1800" b="1" spc="-20" dirty="0">
                <a:latin typeface="Times New Roman"/>
                <a:cs typeface="Times New Roman"/>
              </a:rPr>
              <a:t>(B/Yamagata</a:t>
            </a:r>
            <a:r>
              <a:rPr sz="1800" b="1" dirty="0">
                <a:latin typeface="Times New Roman"/>
                <a:cs typeface="Times New Roman"/>
              </a:rPr>
              <a:t> lineage).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3605529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Из всего </a:t>
            </a:r>
            <a:r>
              <a:rPr sz="1800" spc="-15" dirty="0">
                <a:latin typeface="Times New Roman"/>
                <a:cs typeface="Times New Roman"/>
              </a:rPr>
              <a:t>перечня </a:t>
            </a:r>
            <a:r>
              <a:rPr sz="1800" spc="-30" dirty="0">
                <a:latin typeface="Times New Roman"/>
                <a:cs typeface="Times New Roman"/>
              </a:rPr>
              <a:t>только </a:t>
            </a:r>
            <a:r>
              <a:rPr sz="1800" spc="0" dirty="0">
                <a:latin typeface="Times New Roman"/>
                <a:cs typeface="Times New Roman"/>
              </a:rPr>
              <a:t>штамм </a:t>
            </a:r>
            <a:r>
              <a:rPr sz="1800" dirty="0">
                <a:latin typeface="Times New Roman"/>
                <a:cs typeface="Times New Roman"/>
              </a:rPr>
              <a:t>B/Phuket </a:t>
            </a:r>
            <a:r>
              <a:rPr sz="1800" spc="-25" dirty="0">
                <a:latin typeface="Times New Roman"/>
                <a:cs typeface="Times New Roman"/>
              </a:rPr>
              <a:t>входил  </a:t>
            </a:r>
            <a:r>
              <a:rPr sz="1800" dirty="0">
                <a:latin typeface="Times New Roman"/>
                <a:cs typeface="Times New Roman"/>
              </a:rPr>
              <a:t>в </a:t>
            </a:r>
            <a:r>
              <a:rPr sz="1800" spc="5" dirty="0">
                <a:latin typeface="Times New Roman"/>
                <a:cs typeface="Times New Roman"/>
              </a:rPr>
              <a:t>состав </a:t>
            </a:r>
            <a:r>
              <a:rPr sz="1800" spc="-10" dirty="0">
                <a:latin typeface="Times New Roman"/>
                <a:cs typeface="Times New Roman"/>
              </a:rPr>
              <a:t>вакцины </a:t>
            </a:r>
            <a:r>
              <a:rPr sz="1800" dirty="0">
                <a:latin typeface="Times New Roman"/>
                <a:cs typeface="Times New Roman"/>
              </a:rPr>
              <a:t>и в </a:t>
            </a:r>
            <a:r>
              <a:rPr sz="1800" spc="-10" dirty="0">
                <a:latin typeface="Times New Roman"/>
                <a:cs typeface="Times New Roman"/>
              </a:rPr>
              <a:t>прошлом,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spc="-10" dirty="0">
                <a:latin typeface="Times New Roman"/>
                <a:cs typeface="Times New Roman"/>
              </a:rPr>
              <a:t>позапрошлом  </a:t>
            </a:r>
            <a:r>
              <a:rPr sz="1800" spc="-55" dirty="0">
                <a:latin typeface="Times New Roman"/>
                <a:cs typeface="Times New Roman"/>
              </a:rPr>
              <a:t>году. </a:t>
            </a:r>
            <a:r>
              <a:rPr sz="1800" dirty="0">
                <a:latin typeface="Times New Roman"/>
                <a:cs typeface="Times New Roman"/>
              </a:rPr>
              <a:t>Остальные -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новые.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71591" y="2924936"/>
            <a:ext cx="3592829" cy="202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0749" y="89357"/>
            <a:ext cx="63011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Почему нужна</a:t>
            </a:r>
            <a:r>
              <a:rPr sz="4400" spc="-90" dirty="0"/>
              <a:t> </a:t>
            </a:r>
            <a:r>
              <a:rPr sz="4400" spc="-15" dirty="0"/>
              <a:t>прививка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" y="2057400"/>
            <a:ext cx="3960495" cy="2872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7276" y="2057400"/>
            <a:ext cx="852805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1140" marR="508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Times New Roman"/>
                <a:cs typeface="Times New Roman"/>
              </a:rPr>
              <a:t>"Настоятельно </a:t>
            </a:r>
            <a:r>
              <a:rPr sz="1800" i="1" spc="-20" dirty="0">
                <a:latin typeface="Times New Roman"/>
                <a:cs typeface="Times New Roman"/>
              </a:rPr>
              <a:t>рекомендую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30" dirty="0">
                <a:latin typeface="Times New Roman"/>
                <a:cs typeface="Times New Roman"/>
              </a:rPr>
              <a:t>этом </a:t>
            </a:r>
            <a:r>
              <a:rPr sz="1800" i="1" spc="-15" dirty="0">
                <a:latin typeface="Times New Roman"/>
                <a:cs typeface="Times New Roman"/>
              </a:rPr>
              <a:t>году  </a:t>
            </a:r>
            <a:r>
              <a:rPr sz="1800" i="1" spc="-5" dirty="0">
                <a:latin typeface="Times New Roman"/>
                <a:cs typeface="Times New Roman"/>
              </a:rPr>
              <a:t>делать </a:t>
            </a:r>
            <a:r>
              <a:rPr sz="1800" i="1" dirty="0">
                <a:latin typeface="Times New Roman"/>
                <a:cs typeface="Times New Roman"/>
              </a:rPr>
              <a:t>прививку от гриппа. Штаммы  гриппа, </a:t>
            </a:r>
            <a:r>
              <a:rPr sz="1800" i="1" spc="-15" dirty="0">
                <a:latin typeface="Times New Roman"/>
                <a:cs typeface="Times New Roman"/>
              </a:rPr>
              <a:t>которые </a:t>
            </a:r>
            <a:r>
              <a:rPr sz="1800" i="1" spc="-5" dirty="0">
                <a:latin typeface="Times New Roman"/>
                <a:cs typeface="Times New Roman"/>
              </a:rPr>
              <a:t>мы </a:t>
            </a:r>
            <a:r>
              <a:rPr sz="1800" i="1" spc="-15" dirty="0">
                <a:latin typeface="Times New Roman"/>
                <a:cs typeface="Times New Roman"/>
              </a:rPr>
              <a:t>ожидаем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30" dirty="0">
                <a:latin typeface="Times New Roman"/>
                <a:cs typeface="Times New Roman"/>
              </a:rPr>
              <a:t>этом году,  </a:t>
            </a:r>
            <a:r>
              <a:rPr sz="1800" i="1" spc="-10" dirty="0">
                <a:latin typeface="Times New Roman"/>
                <a:cs typeface="Times New Roman"/>
              </a:rPr>
              <a:t>совершенно </a:t>
            </a:r>
            <a:r>
              <a:rPr sz="1800" i="1" spc="-5" dirty="0">
                <a:latin typeface="Times New Roman"/>
                <a:cs typeface="Times New Roman"/>
              </a:rPr>
              <a:t>новые, </a:t>
            </a:r>
            <a:r>
              <a:rPr sz="1800" i="1" dirty="0">
                <a:latin typeface="Times New Roman"/>
                <a:cs typeface="Times New Roman"/>
              </a:rPr>
              <a:t>они </a:t>
            </a:r>
            <a:r>
              <a:rPr sz="1800" i="1" spc="-10" dirty="0">
                <a:latin typeface="Times New Roman"/>
                <a:cs typeface="Times New Roman"/>
              </a:rPr>
              <a:t>будут </a:t>
            </a:r>
            <a:r>
              <a:rPr sz="1800" i="1" spc="-5" dirty="0">
                <a:latin typeface="Times New Roman"/>
                <a:cs typeface="Times New Roman"/>
              </a:rPr>
              <a:t>отличаться </a:t>
            </a:r>
            <a:r>
              <a:rPr sz="1800" i="1" dirty="0">
                <a:latin typeface="Times New Roman"/>
                <a:cs typeface="Times New Roman"/>
              </a:rPr>
              <a:t>от  </a:t>
            </a:r>
            <a:r>
              <a:rPr sz="1800" i="1" spc="-5" dirty="0">
                <a:latin typeface="Times New Roman"/>
                <a:cs typeface="Times New Roman"/>
              </a:rPr>
              <a:t>прошедшего </a:t>
            </a:r>
            <a:r>
              <a:rPr sz="1800" i="1" spc="-10" dirty="0">
                <a:latin typeface="Times New Roman"/>
                <a:cs typeface="Times New Roman"/>
              </a:rPr>
              <a:t>сезона, </a:t>
            </a:r>
            <a:r>
              <a:rPr sz="1800" i="1" dirty="0">
                <a:latin typeface="Times New Roman"/>
                <a:cs typeface="Times New Roman"/>
              </a:rPr>
              <a:t>- </a:t>
            </a:r>
            <a:r>
              <a:rPr sz="1800" i="1" spc="-5" dirty="0">
                <a:latin typeface="Times New Roman"/>
                <a:cs typeface="Times New Roman"/>
              </a:rPr>
              <a:t>пояснил </a:t>
            </a:r>
            <a:r>
              <a:rPr sz="1800" i="1" dirty="0">
                <a:latin typeface="Times New Roman"/>
                <a:cs typeface="Times New Roman"/>
              </a:rPr>
              <a:t>и.о. </a:t>
            </a:r>
            <a:r>
              <a:rPr sz="1800" i="1" spc="-10" dirty="0">
                <a:latin typeface="Times New Roman"/>
                <a:cs typeface="Times New Roman"/>
              </a:rPr>
              <a:t>директора  </a:t>
            </a:r>
            <a:r>
              <a:rPr sz="1800" i="1" spc="-5" dirty="0">
                <a:latin typeface="Times New Roman"/>
                <a:cs typeface="Times New Roman"/>
              </a:rPr>
              <a:t>НИИ </a:t>
            </a:r>
            <a:r>
              <a:rPr sz="1800" i="1" dirty="0">
                <a:latin typeface="Times New Roman"/>
                <a:cs typeface="Times New Roman"/>
              </a:rPr>
              <a:t>гриппа </a:t>
            </a:r>
            <a:r>
              <a:rPr sz="1800" i="1" spc="-5" dirty="0">
                <a:latin typeface="Times New Roman"/>
                <a:cs typeface="Times New Roman"/>
              </a:rPr>
              <a:t>имени </a:t>
            </a:r>
            <a:r>
              <a:rPr sz="1800" i="1" dirty="0">
                <a:latin typeface="Times New Roman"/>
                <a:cs typeface="Times New Roman"/>
              </a:rPr>
              <a:t>Смородинцева </a:t>
            </a:r>
            <a:r>
              <a:rPr sz="1800" b="1" i="1" spc="-10" dirty="0">
                <a:latin typeface="Times New Roman"/>
                <a:cs typeface="Times New Roman"/>
              </a:rPr>
              <a:t>Дмитрий  Лиознов. </a:t>
            </a:r>
            <a:r>
              <a:rPr sz="1800" i="1" dirty="0">
                <a:latin typeface="Times New Roman"/>
                <a:cs typeface="Times New Roman"/>
              </a:rPr>
              <a:t>- И </a:t>
            </a:r>
            <a:r>
              <a:rPr sz="1800" i="1" spc="-10" dirty="0">
                <a:latin typeface="Times New Roman"/>
                <a:cs typeface="Times New Roman"/>
              </a:rPr>
              <a:t>это </a:t>
            </a:r>
            <a:r>
              <a:rPr sz="1800" i="1" spc="-5" dirty="0">
                <a:latin typeface="Times New Roman"/>
                <a:cs typeface="Times New Roman"/>
              </a:rPr>
              <a:t>говорит </a:t>
            </a:r>
            <a:r>
              <a:rPr sz="1800" i="1" dirty="0">
                <a:latin typeface="Times New Roman"/>
                <a:cs typeface="Times New Roman"/>
              </a:rPr>
              <a:t>о </a:t>
            </a:r>
            <a:r>
              <a:rPr sz="1800" i="1" spc="-25" dirty="0">
                <a:latin typeface="Times New Roman"/>
                <a:cs typeface="Times New Roman"/>
              </a:rPr>
              <a:t>том,</a:t>
            </a:r>
            <a:r>
              <a:rPr sz="1800" i="1" spc="-15" dirty="0">
                <a:latin typeface="Times New Roman"/>
                <a:cs typeface="Times New Roman"/>
              </a:rPr>
              <a:t> </a:t>
            </a:r>
            <a:r>
              <a:rPr sz="1800" i="1" spc="-5" dirty="0">
                <a:latin typeface="Times New Roman"/>
                <a:cs typeface="Times New Roman"/>
              </a:rPr>
              <a:t>что</a:t>
            </a:r>
            <a:endParaRPr sz="1800" dirty="0">
              <a:latin typeface="Times New Roman"/>
              <a:cs typeface="Times New Roman"/>
            </a:endParaRPr>
          </a:p>
          <a:p>
            <a:pPr marL="4041140" marR="55244">
              <a:lnSpc>
                <a:spcPct val="100000"/>
              </a:lnSpc>
              <a:spcBef>
                <a:spcPts val="5"/>
              </a:spcBef>
            </a:pPr>
            <a:r>
              <a:rPr sz="1800" i="1" spc="-15" dirty="0">
                <a:latin typeface="Times New Roman"/>
                <a:cs typeface="Times New Roman"/>
              </a:rPr>
              <a:t>большинство </a:t>
            </a:r>
            <a:r>
              <a:rPr sz="1800" i="1" spc="-5" dirty="0">
                <a:latin typeface="Times New Roman"/>
                <a:cs typeface="Times New Roman"/>
              </a:rPr>
              <a:t>населения </a:t>
            </a:r>
            <a:r>
              <a:rPr sz="1800" i="1" spc="-10" dirty="0">
                <a:latin typeface="Times New Roman"/>
                <a:cs typeface="Times New Roman"/>
              </a:rPr>
              <a:t>будет </a:t>
            </a:r>
            <a:r>
              <a:rPr sz="1800" i="1" spc="-5" dirty="0">
                <a:latin typeface="Times New Roman"/>
                <a:cs typeface="Times New Roman"/>
              </a:rPr>
              <a:t>неиммунно, не  </a:t>
            </a:r>
            <a:r>
              <a:rPr sz="1800" i="1" dirty="0">
                <a:latin typeface="Times New Roman"/>
                <a:cs typeface="Times New Roman"/>
              </a:rPr>
              <a:t>защищено от </a:t>
            </a:r>
            <a:r>
              <a:rPr sz="1800" i="1" spc="-10" dirty="0">
                <a:latin typeface="Times New Roman"/>
                <a:cs typeface="Times New Roman"/>
              </a:rPr>
              <a:t>тех вирусов, </a:t>
            </a:r>
            <a:r>
              <a:rPr sz="1800" i="1" spc="-15" dirty="0">
                <a:latin typeface="Times New Roman"/>
                <a:cs typeface="Times New Roman"/>
              </a:rPr>
              <a:t>которые </a:t>
            </a:r>
            <a:r>
              <a:rPr sz="1800" i="1" spc="-5" dirty="0">
                <a:latin typeface="Times New Roman"/>
                <a:cs typeface="Times New Roman"/>
              </a:rPr>
              <a:t>мы  </a:t>
            </a:r>
            <a:r>
              <a:rPr sz="1800" i="1" spc="-20" dirty="0">
                <a:latin typeface="Times New Roman"/>
                <a:cs typeface="Times New Roman"/>
              </a:rPr>
              <a:t>ожидаем </a:t>
            </a:r>
            <a:r>
              <a:rPr sz="1800" i="1" dirty="0">
                <a:latin typeface="Times New Roman"/>
                <a:cs typeface="Times New Roman"/>
              </a:rPr>
              <a:t>в </a:t>
            </a:r>
            <a:r>
              <a:rPr sz="1800" i="1" spc="-5" dirty="0">
                <a:latin typeface="Times New Roman"/>
                <a:cs typeface="Times New Roman"/>
              </a:rPr>
              <a:t>нашей</a:t>
            </a:r>
            <a:r>
              <a:rPr sz="1800" i="1" spc="0" dirty="0">
                <a:latin typeface="Times New Roman"/>
                <a:cs typeface="Times New Roman"/>
              </a:rPr>
              <a:t> </a:t>
            </a:r>
            <a:r>
              <a:rPr sz="1800" i="1" spc="-5" dirty="0" err="1">
                <a:latin typeface="Times New Roman"/>
                <a:cs typeface="Times New Roman"/>
              </a:rPr>
              <a:t>стране</a:t>
            </a:r>
            <a:r>
              <a:rPr sz="1800" i="1" spc="-5" dirty="0" smtClean="0">
                <a:latin typeface="Times New Roman"/>
                <a:cs typeface="Times New Roman"/>
              </a:rPr>
              <a:t>".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600" y="36616"/>
            <a:ext cx="7398766" cy="6689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129" y="186893"/>
            <a:ext cx="8691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0" dirty="0"/>
              <a:t>Кому </a:t>
            </a:r>
            <a:r>
              <a:rPr spc="-35" dirty="0"/>
              <a:t>необходимо </a:t>
            </a:r>
            <a:r>
              <a:rPr spc="-10" dirty="0"/>
              <a:t>прививаться против</a:t>
            </a:r>
            <a:r>
              <a:rPr spc="-55" dirty="0"/>
              <a:t> </a:t>
            </a:r>
            <a:r>
              <a:rPr spc="-5" dirty="0"/>
              <a:t>гриппа?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8734" y="1006297"/>
            <a:ext cx="84975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907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Times New Roman"/>
                <a:cs typeface="Times New Roman"/>
              </a:rPr>
              <a:t>Гриппом </a:t>
            </a:r>
            <a:r>
              <a:rPr sz="1800" b="1" spc="-25" dirty="0">
                <a:latin typeface="Times New Roman"/>
                <a:cs typeface="Times New Roman"/>
              </a:rPr>
              <a:t>может </a:t>
            </a:r>
            <a:r>
              <a:rPr sz="1800" b="1" spc="-15" dirty="0">
                <a:latin typeface="Times New Roman"/>
                <a:cs typeface="Times New Roman"/>
              </a:rPr>
              <a:t>заболеть </a:t>
            </a:r>
            <a:r>
              <a:rPr sz="1800" b="1" spc="-10" dirty="0">
                <a:latin typeface="Times New Roman"/>
                <a:cs typeface="Times New Roman"/>
              </a:rPr>
              <a:t>каждый, </a:t>
            </a:r>
            <a:r>
              <a:rPr sz="1800" b="1" spc="-15" dirty="0">
                <a:latin typeface="Times New Roman"/>
                <a:cs typeface="Times New Roman"/>
              </a:rPr>
              <a:t>однако некоторые </a:t>
            </a:r>
            <a:r>
              <a:rPr sz="1800" b="1" spc="-10" dirty="0">
                <a:latin typeface="Times New Roman"/>
                <a:cs typeface="Times New Roman"/>
              </a:rPr>
              <a:t>группы </a:t>
            </a:r>
            <a:r>
              <a:rPr sz="1800" b="1" spc="-25" dirty="0">
                <a:latin typeface="Times New Roman"/>
                <a:cs typeface="Times New Roman"/>
              </a:rPr>
              <a:t>людей </a:t>
            </a:r>
            <a:r>
              <a:rPr sz="1800" b="1" spc="-15" dirty="0">
                <a:latin typeface="Times New Roman"/>
                <a:cs typeface="Times New Roman"/>
              </a:rPr>
              <a:t>находятся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зоне </a:t>
            </a:r>
            <a:r>
              <a:rPr sz="1800" b="1" spc="-15" dirty="0">
                <a:latin typeface="Times New Roman"/>
                <a:cs typeface="Times New Roman"/>
              </a:rPr>
              <a:t>повышенного </a:t>
            </a:r>
            <a:r>
              <a:rPr sz="1800" b="1" spc="-10" dirty="0">
                <a:latin typeface="Times New Roman"/>
                <a:cs typeface="Times New Roman"/>
              </a:rPr>
              <a:t>риска. </a:t>
            </a:r>
            <a:r>
              <a:rPr sz="1800" b="1" dirty="0">
                <a:latin typeface="Times New Roman"/>
                <a:cs typeface="Times New Roman"/>
              </a:rPr>
              <a:t>ВОЗ </a:t>
            </a:r>
            <a:r>
              <a:rPr sz="1800" b="1" spc="-15" dirty="0">
                <a:latin typeface="Times New Roman"/>
                <a:cs typeface="Times New Roman"/>
              </a:rPr>
              <a:t>рекомендует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вакцинацию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пожилых </a:t>
            </a:r>
            <a:r>
              <a:rPr sz="1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людей, 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маленьких детей, беременных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женщин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1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людей 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с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некоторыми</a:t>
            </a:r>
            <a:r>
              <a:rPr sz="18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хроническими</a:t>
            </a:r>
            <a:endParaRPr sz="18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заболеваниями </a:t>
            </a:r>
            <a:r>
              <a:rPr sz="1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(бронхолегочными, диабетом)</a:t>
            </a:r>
            <a:r>
              <a:rPr sz="1800" b="1" spc="-15" dirty="0">
                <a:latin typeface="Times New Roman"/>
                <a:cs typeface="Times New Roman"/>
              </a:rPr>
              <a:t>, </a:t>
            </a:r>
            <a:r>
              <a:rPr sz="1800" b="1" dirty="0">
                <a:latin typeface="Times New Roman"/>
                <a:cs typeface="Times New Roman"/>
              </a:rPr>
              <a:t>у </a:t>
            </a:r>
            <a:r>
              <a:rPr sz="1800" b="1" spc="-15" dirty="0">
                <a:latin typeface="Times New Roman"/>
                <a:cs typeface="Times New Roman"/>
              </a:rPr>
              <a:t>которых </a:t>
            </a:r>
            <a:r>
              <a:rPr sz="1800" b="1" spc="-10" dirty="0">
                <a:latin typeface="Times New Roman"/>
                <a:cs typeface="Times New Roman"/>
              </a:rPr>
              <a:t>грипп </a:t>
            </a:r>
            <a:r>
              <a:rPr sz="1800" b="1" spc="-15" dirty="0">
                <a:latin typeface="Times New Roman"/>
                <a:cs typeface="Times New Roman"/>
              </a:rPr>
              <a:t>приводит</a:t>
            </a:r>
            <a:r>
              <a:rPr sz="1800" b="1" spc="1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к</a:t>
            </a: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latin typeface="Times New Roman"/>
                <a:cs typeface="Times New Roman"/>
              </a:rPr>
              <a:t>тяжелым </a:t>
            </a:r>
            <a:r>
              <a:rPr sz="1800" b="1" spc="-10" dirty="0">
                <a:latin typeface="Times New Roman"/>
                <a:cs typeface="Times New Roman"/>
              </a:rPr>
              <a:t>осложнениям. </a:t>
            </a:r>
            <a:r>
              <a:rPr sz="1800" b="1" spc="-25" dirty="0">
                <a:latin typeface="Times New Roman"/>
                <a:cs typeface="Times New Roman"/>
              </a:rPr>
              <a:t>Также </a:t>
            </a:r>
            <a:r>
              <a:rPr sz="1800" b="1" spc="-15" dirty="0">
                <a:latin typeface="Times New Roman"/>
                <a:cs typeface="Times New Roman"/>
              </a:rPr>
              <a:t>вакцинироваться </a:t>
            </a:r>
            <a:r>
              <a:rPr sz="1800" b="1" spc="-10" dirty="0">
                <a:latin typeface="Times New Roman"/>
                <a:cs typeface="Times New Roman"/>
              </a:rPr>
              <a:t>должны медработники </a:t>
            </a:r>
            <a:r>
              <a:rPr sz="1800" b="1" dirty="0">
                <a:latin typeface="Times New Roman"/>
                <a:cs typeface="Times New Roman"/>
              </a:rPr>
              <a:t>- </a:t>
            </a:r>
            <a:r>
              <a:rPr sz="1800" b="1" spc="-10" dirty="0">
                <a:latin typeface="Times New Roman"/>
                <a:cs typeface="Times New Roman"/>
              </a:rPr>
              <a:t>как </a:t>
            </a:r>
            <a:r>
              <a:rPr sz="1800" b="1" dirty="0">
                <a:latin typeface="Times New Roman"/>
                <a:cs typeface="Times New Roman"/>
              </a:rPr>
              <a:t>для  </a:t>
            </a:r>
            <a:r>
              <a:rPr sz="1800" b="1" spc="-5" dirty="0">
                <a:latin typeface="Times New Roman"/>
                <a:cs typeface="Times New Roman"/>
              </a:rPr>
              <a:t>своей </a:t>
            </a:r>
            <a:r>
              <a:rPr sz="1800" b="1" spc="-10" dirty="0">
                <a:latin typeface="Times New Roman"/>
                <a:cs typeface="Times New Roman"/>
              </a:rPr>
              <a:t>защиты, </a:t>
            </a:r>
            <a:r>
              <a:rPr sz="1800" b="1" dirty="0">
                <a:latin typeface="Times New Roman"/>
                <a:cs typeface="Times New Roman"/>
              </a:rPr>
              <a:t>так и для </a:t>
            </a:r>
            <a:r>
              <a:rPr sz="1800" b="1" spc="-10" dirty="0">
                <a:latin typeface="Times New Roman"/>
                <a:cs typeface="Times New Roman"/>
              </a:rPr>
              <a:t>снижения риска заражения уязвимых </a:t>
            </a:r>
            <a:r>
              <a:rPr sz="1800" b="1" dirty="0">
                <a:latin typeface="Times New Roman"/>
                <a:cs typeface="Times New Roman"/>
              </a:rPr>
              <a:t>к </a:t>
            </a:r>
            <a:r>
              <a:rPr sz="1800" b="1" spc="-20" dirty="0">
                <a:latin typeface="Times New Roman"/>
                <a:cs typeface="Times New Roman"/>
              </a:rPr>
              <a:t>вирусу  </a:t>
            </a:r>
            <a:r>
              <a:rPr sz="1800" b="1" spc="-15" dirty="0">
                <a:latin typeface="Times New Roman"/>
                <a:cs typeface="Times New Roman"/>
              </a:rPr>
              <a:t>пациентов.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9968" y="3012058"/>
            <a:ext cx="2655824" cy="1768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1820" y="3044570"/>
            <a:ext cx="2699131" cy="1799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84189" y="3022854"/>
            <a:ext cx="2731135" cy="18211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4914795"/>
            <a:ext cx="2783839" cy="1856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1326" y="4913719"/>
            <a:ext cx="2332863" cy="1879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75129" y="186893"/>
            <a:ext cx="47917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Насколько </a:t>
            </a:r>
            <a:r>
              <a:rPr sz="32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опасен</a:t>
            </a:r>
            <a:r>
              <a:rPr sz="3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грипп?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0200" y="1222324"/>
            <a:ext cx="8088630" cy="937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10"/>
              </a:spcBef>
            </a:pPr>
            <a:r>
              <a:rPr sz="1800" b="1" spc="-30" dirty="0">
                <a:latin typeface="Times New Roman"/>
                <a:cs typeface="Times New Roman"/>
              </a:rPr>
              <a:t>Грипп </a:t>
            </a:r>
            <a:r>
              <a:rPr sz="1800" b="1" spc="-25" dirty="0">
                <a:latin typeface="Times New Roman"/>
                <a:cs typeface="Times New Roman"/>
              </a:rPr>
              <a:t>может </a:t>
            </a:r>
            <a:r>
              <a:rPr sz="1800" b="1" dirty="0">
                <a:latin typeface="Times New Roman"/>
                <a:cs typeface="Times New Roman"/>
              </a:rPr>
              <a:t>привести к </a:t>
            </a:r>
            <a:r>
              <a:rPr sz="1800" b="1" spc="-10" dirty="0">
                <a:latin typeface="Times New Roman"/>
                <a:cs typeface="Times New Roman"/>
              </a:rPr>
              <a:t>развитию </a:t>
            </a:r>
            <a:r>
              <a:rPr sz="1800" b="1" spc="-20" dirty="0">
                <a:latin typeface="Times New Roman"/>
                <a:cs typeface="Times New Roman"/>
              </a:rPr>
              <a:t>тяжелого </a:t>
            </a:r>
            <a:r>
              <a:rPr sz="1800" b="1" spc="-10" dirty="0">
                <a:latin typeface="Times New Roman"/>
                <a:cs typeface="Times New Roman"/>
              </a:rPr>
              <a:t>состояния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0" dirty="0">
                <a:latin typeface="Times New Roman"/>
                <a:cs typeface="Times New Roman"/>
              </a:rPr>
              <a:t>смерти при </a:t>
            </a:r>
            <a:r>
              <a:rPr sz="1800" b="1" spc="-5" dirty="0">
                <a:latin typeface="Times New Roman"/>
                <a:cs typeface="Times New Roman"/>
              </a:rPr>
              <a:t>диабете,  </a:t>
            </a:r>
            <a:r>
              <a:rPr sz="1800" b="1" spc="-10" dirty="0">
                <a:latin typeface="Times New Roman"/>
                <a:cs typeface="Times New Roman"/>
              </a:rPr>
              <a:t>болезнях </a:t>
            </a:r>
            <a:r>
              <a:rPr sz="1800" b="1" dirty="0">
                <a:latin typeface="Times New Roman"/>
                <a:cs typeface="Times New Roman"/>
              </a:rPr>
              <a:t>сердца, </a:t>
            </a:r>
            <a:r>
              <a:rPr sz="1800" b="1" spc="-5" dirty="0">
                <a:latin typeface="Times New Roman"/>
                <a:cs typeface="Times New Roman"/>
              </a:rPr>
              <a:t>хронической обструктивной </a:t>
            </a:r>
            <a:r>
              <a:rPr sz="1800" b="1" spc="-15" dirty="0">
                <a:latin typeface="Times New Roman"/>
                <a:cs typeface="Times New Roman"/>
              </a:rPr>
              <a:t>болезни </a:t>
            </a:r>
            <a:r>
              <a:rPr sz="1800" b="1" spc="-5" dirty="0">
                <a:latin typeface="Times New Roman"/>
                <a:cs typeface="Times New Roman"/>
              </a:rPr>
              <a:t>легких. </a:t>
            </a:r>
            <a:r>
              <a:rPr sz="1800" b="1" spc="-10" dirty="0">
                <a:latin typeface="Times New Roman"/>
                <a:cs typeface="Times New Roman"/>
              </a:rPr>
              <a:t>Каждый </a:t>
            </a:r>
            <a:r>
              <a:rPr sz="1800" b="1" spc="-35" dirty="0">
                <a:latin typeface="Times New Roman"/>
                <a:cs typeface="Times New Roman"/>
              </a:rPr>
              <a:t>год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мире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spc="-10" dirty="0">
                <a:latin typeface="Times New Roman"/>
                <a:cs typeface="Times New Roman"/>
              </a:rPr>
              <a:t>гриппа умирают </a:t>
            </a:r>
            <a:r>
              <a:rPr sz="1800" b="1" spc="-15" dirty="0">
                <a:latin typeface="Times New Roman"/>
                <a:cs typeface="Times New Roman"/>
              </a:rPr>
              <a:t>около </a:t>
            </a: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60 000 </a:t>
            </a:r>
            <a:r>
              <a:rPr sz="1800" b="1" spc="-10" dirty="0">
                <a:latin typeface="Times New Roman"/>
                <a:cs typeface="Times New Roman"/>
              </a:rPr>
              <a:t>человек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возрасте старше </a:t>
            </a:r>
            <a:r>
              <a:rPr sz="1800" b="1" dirty="0">
                <a:latin typeface="Times New Roman"/>
                <a:cs typeface="Times New Roman"/>
              </a:rPr>
              <a:t>65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лет.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2212339"/>
            <a:ext cx="3444875" cy="22976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88027" y="2354707"/>
            <a:ext cx="3339719" cy="2226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07842" y="4680851"/>
            <a:ext cx="3528440" cy="2016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941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Почему </a:t>
            </a:r>
            <a:r>
              <a:rPr spc="-30" dirty="0"/>
              <a:t>иногда </a:t>
            </a:r>
            <a:r>
              <a:rPr spc="-10" dirty="0"/>
              <a:t>заболевают </a:t>
            </a:r>
            <a:r>
              <a:rPr dirty="0"/>
              <a:t>и </a:t>
            </a:r>
            <a:r>
              <a:rPr spc="-5" dirty="0"/>
              <a:t>те, </a:t>
            </a:r>
            <a:r>
              <a:rPr spc="-15" dirty="0"/>
              <a:t>кто</a:t>
            </a:r>
            <a:r>
              <a:rPr spc="-50" dirty="0"/>
              <a:t> </a:t>
            </a:r>
            <a:r>
              <a:rPr spc="0" dirty="0"/>
              <a:t>сделал</a:t>
            </a: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прививку?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37" y="940053"/>
            <a:ext cx="8315325" cy="2125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9497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Эффективность </a:t>
            </a:r>
            <a:r>
              <a:rPr sz="1800" b="1" spc="-10" dirty="0">
                <a:latin typeface="Times New Roman"/>
                <a:cs typeface="Times New Roman"/>
              </a:rPr>
              <a:t>вакцины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разные </a:t>
            </a:r>
            <a:r>
              <a:rPr sz="1800" b="1" spc="-25" dirty="0">
                <a:latin typeface="Times New Roman"/>
                <a:cs typeface="Times New Roman"/>
              </a:rPr>
              <a:t>годы </a:t>
            </a:r>
            <a:r>
              <a:rPr sz="1800" b="1" spc="-30" dirty="0">
                <a:latin typeface="Times New Roman"/>
                <a:cs typeface="Times New Roman"/>
              </a:rPr>
              <a:t>может </a:t>
            </a:r>
            <a:r>
              <a:rPr sz="1800" b="1" spc="-5" dirty="0">
                <a:latin typeface="Times New Roman"/>
                <a:cs typeface="Times New Roman"/>
              </a:rPr>
              <a:t>быть разной </a:t>
            </a:r>
            <a:r>
              <a:rPr sz="1800" b="1" dirty="0">
                <a:latin typeface="Times New Roman"/>
                <a:cs typeface="Times New Roman"/>
              </a:rPr>
              <a:t>- </a:t>
            </a:r>
            <a:r>
              <a:rPr sz="1800" b="1" spc="-15" dirty="0">
                <a:latin typeface="Times New Roman"/>
                <a:cs typeface="Times New Roman"/>
              </a:rPr>
              <a:t>это </a:t>
            </a:r>
            <a:r>
              <a:rPr sz="1800" b="1" spc="-5" dirty="0">
                <a:latin typeface="Times New Roman"/>
                <a:cs typeface="Times New Roman"/>
              </a:rPr>
              <a:t>зависит </a:t>
            </a:r>
            <a:r>
              <a:rPr sz="1800" b="1" spc="-15" dirty="0">
                <a:latin typeface="Times New Roman"/>
                <a:cs typeface="Times New Roman"/>
              </a:rPr>
              <a:t>от  видов циркулирующего вируса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" dirty="0">
                <a:latin typeface="Times New Roman"/>
                <a:cs typeface="Times New Roman"/>
              </a:rPr>
              <a:t>их соответствия </a:t>
            </a:r>
            <a:r>
              <a:rPr sz="1800" b="1" spc="-10" dirty="0">
                <a:latin typeface="Times New Roman"/>
                <a:cs typeface="Times New Roman"/>
              </a:rPr>
              <a:t>компонентам</a:t>
            </a:r>
            <a:r>
              <a:rPr sz="1800" b="1" spc="1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вакцины.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99600"/>
              </a:lnSpc>
              <a:spcBef>
                <a:spcPts val="5"/>
              </a:spcBef>
            </a:pPr>
            <a:r>
              <a:rPr sz="1800" b="1" spc="-15" dirty="0">
                <a:latin typeface="Times New Roman"/>
                <a:cs typeface="Times New Roman"/>
              </a:rPr>
              <a:t>Кроме </a:t>
            </a:r>
            <a:r>
              <a:rPr sz="1800" b="1" spc="-20" dirty="0">
                <a:latin typeface="Times New Roman"/>
                <a:cs typeface="Times New Roman"/>
              </a:rPr>
              <a:t>того, </a:t>
            </a:r>
            <a:r>
              <a:rPr sz="1800" b="1" dirty="0">
                <a:latin typeface="Times New Roman"/>
                <a:cs typeface="Times New Roman"/>
              </a:rPr>
              <a:t>степень </a:t>
            </a:r>
            <a:r>
              <a:rPr sz="1800" b="1" spc="-10" dirty="0">
                <a:latin typeface="Times New Roman"/>
                <a:cs typeface="Times New Roman"/>
              </a:rPr>
              <a:t>защиты, полученной </a:t>
            </a:r>
            <a:r>
              <a:rPr sz="1800" b="1" spc="-5" dirty="0">
                <a:latin typeface="Times New Roman"/>
                <a:cs typeface="Times New Roman"/>
              </a:rPr>
              <a:t>при </a:t>
            </a:r>
            <a:r>
              <a:rPr sz="1800" b="1" spc="-15" dirty="0">
                <a:latin typeface="Times New Roman"/>
                <a:cs typeface="Times New Roman"/>
              </a:rPr>
              <a:t>прививке, </a:t>
            </a:r>
            <a:r>
              <a:rPr sz="1800" b="1" spc="-5" dirty="0">
                <a:latin typeface="Times New Roman"/>
                <a:cs typeface="Times New Roman"/>
              </a:rPr>
              <a:t>зависит </a:t>
            </a:r>
            <a:r>
              <a:rPr sz="1800" b="1" spc="-15" dirty="0">
                <a:latin typeface="Times New Roman"/>
                <a:cs typeface="Times New Roman"/>
              </a:rPr>
              <a:t>от состояния  здоровья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5" dirty="0">
                <a:latin typeface="Times New Roman"/>
                <a:cs typeface="Times New Roman"/>
              </a:rPr>
              <a:t>возраста, </a:t>
            </a:r>
            <a:r>
              <a:rPr sz="1800" b="1" dirty="0">
                <a:latin typeface="Times New Roman"/>
                <a:cs typeface="Times New Roman"/>
              </a:rPr>
              <a:t>а </a:t>
            </a:r>
            <a:r>
              <a:rPr sz="1800" b="1" spc="-10" dirty="0">
                <a:latin typeface="Times New Roman"/>
                <a:cs typeface="Times New Roman"/>
              </a:rPr>
              <a:t>также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spc="-5" dirty="0">
                <a:latin typeface="Times New Roman"/>
                <a:cs typeface="Times New Roman"/>
              </a:rPr>
              <a:t>времени, </a:t>
            </a:r>
            <a:r>
              <a:rPr sz="1800" b="1" spc="-15" dirty="0">
                <a:latin typeface="Times New Roman"/>
                <a:cs typeface="Times New Roman"/>
              </a:rPr>
              <a:t>прошедшего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5" dirty="0">
                <a:latin typeface="Times New Roman"/>
                <a:cs typeface="Times New Roman"/>
              </a:rPr>
              <a:t>момента </a:t>
            </a:r>
            <a:r>
              <a:rPr sz="1800" b="1" spc="-10" dirty="0">
                <a:latin typeface="Times New Roman"/>
                <a:cs typeface="Times New Roman"/>
              </a:rPr>
              <a:t>вакцинации.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>
                <a:latin typeface="Times New Roman"/>
                <a:cs typeface="Times New Roman"/>
              </a:rPr>
              <a:t>среднем </a:t>
            </a:r>
            <a:r>
              <a:rPr sz="1800" b="1" spc="-10" dirty="0">
                <a:latin typeface="Times New Roman"/>
                <a:cs typeface="Times New Roman"/>
              </a:rPr>
              <a:t>вакцина предотвращает порядка </a:t>
            </a:r>
            <a:r>
              <a:rPr sz="2400" b="1" dirty="0">
                <a:solidFill>
                  <a:srgbClr val="0033CC"/>
                </a:solidFill>
                <a:latin typeface="Times New Roman"/>
                <a:cs typeface="Times New Roman"/>
              </a:rPr>
              <a:t>60% </a:t>
            </a:r>
            <a:r>
              <a:rPr sz="1800" b="1" dirty="0">
                <a:latin typeface="Times New Roman"/>
                <a:cs typeface="Times New Roman"/>
              </a:rPr>
              <a:t>случаев </a:t>
            </a:r>
            <a:r>
              <a:rPr sz="1800" b="1" spc="-10" dirty="0">
                <a:latin typeface="Times New Roman"/>
                <a:cs typeface="Times New Roman"/>
              </a:rPr>
              <a:t>инфицирования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у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  <a:spcBef>
                <a:spcPts val="25"/>
              </a:spcBef>
            </a:pPr>
            <a:r>
              <a:rPr sz="1800" b="1" spc="-15" dirty="0">
                <a:latin typeface="Times New Roman"/>
                <a:cs typeface="Times New Roman"/>
              </a:rPr>
              <a:t>здоровых </a:t>
            </a:r>
            <a:r>
              <a:rPr sz="1800" b="1" spc="-5" dirty="0">
                <a:latin typeface="Times New Roman"/>
                <a:cs typeface="Times New Roman"/>
              </a:rPr>
              <a:t>взрослых </a:t>
            </a:r>
            <a:r>
              <a:rPr sz="1800" b="1" spc="-25" dirty="0">
                <a:latin typeface="Times New Roman"/>
                <a:cs typeface="Times New Roman"/>
              </a:rPr>
              <a:t>людей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возрасте </a:t>
            </a:r>
            <a:r>
              <a:rPr sz="1800" b="1" dirty="0">
                <a:latin typeface="Times New Roman"/>
                <a:cs typeface="Times New Roman"/>
              </a:rPr>
              <a:t>18-64 </a:t>
            </a:r>
            <a:r>
              <a:rPr sz="1800" b="1" spc="-40" dirty="0">
                <a:latin typeface="Times New Roman"/>
                <a:cs typeface="Times New Roman"/>
              </a:rPr>
              <a:t>лет. </a:t>
            </a:r>
            <a:r>
              <a:rPr sz="1800" b="1" spc="-5" dirty="0">
                <a:latin typeface="Times New Roman"/>
                <a:cs typeface="Times New Roman"/>
              </a:rPr>
              <a:t>Вакцина </a:t>
            </a:r>
            <a:r>
              <a:rPr sz="1800" b="1" spc="-10" dirty="0">
                <a:latin typeface="Times New Roman"/>
                <a:cs typeface="Times New Roman"/>
              </a:rPr>
              <a:t>против</a:t>
            </a:r>
            <a:r>
              <a:rPr sz="1800" b="1" spc="1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гриппа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870"/>
              </a:lnSpc>
            </a:pPr>
            <a:r>
              <a:rPr sz="1800" b="1" spc="-5" dirty="0">
                <a:latin typeface="Times New Roman"/>
                <a:cs typeface="Times New Roman"/>
              </a:rPr>
              <a:t>становится </a:t>
            </a:r>
            <a:r>
              <a:rPr sz="1800" b="1" spc="-10" dirty="0">
                <a:latin typeface="Times New Roman"/>
                <a:cs typeface="Times New Roman"/>
              </a:rPr>
              <a:t>эффективной </a:t>
            </a:r>
            <a:r>
              <a:rPr sz="1800" b="1" spc="-5" dirty="0">
                <a:latin typeface="Times New Roman"/>
                <a:cs typeface="Times New Roman"/>
              </a:rPr>
              <a:t>примерно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через 14 дней </a:t>
            </a:r>
            <a:r>
              <a:rPr sz="1800" b="1" spc="-5" dirty="0">
                <a:latin typeface="Times New Roman"/>
                <a:cs typeface="Times New Roman"/>
              </a:rPr>
              <a:t>после</a:t>
            </a:r>
            <a:r>
              <a:rPr sz="1800" b="1" spc="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вакцинации.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7800" y="3200400"/>
            <a:ext cx="4774184" cy="3580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56458"/>
            <a:ext cx="2180238" cy="66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2219</Words>
  <Application>Microsoft Office PowerPoint</Application>
  <PresentationFormat>Экран (4:3)</PresentationFormat>
  <Paragraphs>274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Откуда берутся такие прогнозы?</vt:lpstr>
      <vt:lpstr>Презентация PowerPoint</vt:lpstr>
      <vt:lpstr>Почему нужна прививка</vt:lpstr>
      <vt:lpstr>Презентация PowerPoint</vt:lpstr>
      <vt:lpstr>Кому необходимо прививаться против гриппа?</vt:lpstr>
      <vt:lpstr>Презентация PowerPoint</vt:lpstr>
      <vt:lpstr>Почему иногда заболевают и те, кто сделал прививку?</vt:lpstr>
      <vt:lpstr>Может ли вакцина вызвать грипп?</vt:lpstr>
      <vt:lpstr>Презентация PowerPoint</vt:lpstr>
      <vt:lpstr>Когда и где проводится вакцинация в Яковлевском городском округе</vt:lpstr>
      <vt:lpstr>Группы лиц, подлежащие обязательной вакцинации против гриппа</vt:lpstr>
      <vt:lpstr>Показания и противопоказания к вакцинации</vt:lpstr>
      <vt:lpstr>К временным противопоказаниям относятся следующие случаи.</vt:lpstr>
      <vt:lpstr>Куда делают прививку от гриппа</vt:lpstr>
      <vt:lpstr>Можно ли мочить прививку от гриппа и мыться</vt:lpstr>
      <vt:lpstr>Вакцины от гриппа в 2021 году</vt:lpstr>
      <vt:lpstr>Совигрипп</vt:lpstr>
      <vt:lpstr>Ультрикс Квадри</vt:lpstr>
      <vt:lpstr>Вакцинация от гриппа  - образовательные учреждения округа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Zver</dc:creator>
  <cp:lastModifiedBy>Осипова Наталия Николаевна</cp:lastModifiedBy>
  <cp:revision>13</cp:revision>
  <dcterms:created xsi:type="dcterms:W3CDTF">2021-09-20T13:07:08Z</dcterms:created>
  <dcterms:modified xsi:type="dcterms:W3CDTF">2021-09-21T10:26:59Z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2021-09-20T00:00:00Z</vt:filetime>
  </property>
</Properties>
</file>